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colors7.xml" ContentType="application/vnd.ms-office.chartcolorstyle+xml"/>
  <Override PartName="/ppt/charts/colors8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harts/style7.xml" ContentType="application/vnd.ms-office.chartstyle+xml"/>
  <Override PartName="/ppt/charts/style8.xml" ContentType="application/vnd.ms-office.chartstyle+xml"/>
  <Override PartName="/ppt/drawings/drawing1.xml" ContentType="application/vnd.openxmlformats-officedocument.drawingml.chartshap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92" r:id="rId3"/>
    <p:sldId id="291" r:id="rId4"/>
    <p:sldId id="266" r:id="rId6"/>
    <p:sldId id="265" r:id="rId7"/>
    <p:sldId id="267" r:id="rId8"/>
    <p:sldId id="269" r:id="rId9"/>
    <p:sldId id="268" r:id="rId10"/>
    <p:sldId id="294" r:id="rId11"/>
    <p:sldId id="272" r:id="rId12"/>
    <p:sldId id="271" r:id="rId13"/>
    <p:sldId id="274" r:id="rId14"/>
    <p:sldId id="276" r:id="rId15"/>
    <p:sldId id="275" r:id="rId16"/>
    <p:sldId id="293" r:id="rId17"/>
    <p:sldId id="273" r:id="rId18"/>
    <p:sldId id="278" r:id="rId19"/>
    <p:sldId id="279" r:id="rId20"/>
    <p:sldId id="263" r:id="rId21"/>
    <p:sldId id="28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09A"/>
    <a:srgbClr val="15FFC2"/>
    <a:srgbClr val="006666"/>
    <a:srgbClr val="0E81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357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4" Type="http://schemas.microsoft.com/office/2011/relationships/chartColorStyle" Target="colors6.xml"/><Relationship Id="rId3" Type="http://schemas.microsoft.com/office/2011/relationships/chartStyle" Target="style6.xml"/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microsoft.com/office/2011/relationships/chartStyle" Target="style7.xml"/><Relationship Id="rId1" Type="http://schemas.openxmlformats.org/officeDocument/2006/relationships/package" Target="../embeddings/Workbook8.xlsx"/></Relationships>
</file>

<file path=ppt/charts/_rels/chart9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microsoft.com/office/2011/relationships/chartStyle" Target="style8.xml"/><Relationship Id="rId1" Type="http://schemas.openxmlformats.org/officeDocument/2006/relationships/package" Target="../embeddings/Workbook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2018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来南雄游客数量及走势图</a:t>
            </a:r>
            <a:endParaRPr lang="en-US" altLang="zh-CN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总数</c:v>
                </c:pt>
              </c:strCache>
            </c:strRef>
          </c:tx>
          <c:spPr>
            <a:ln w="28575" cap="rnd" cmpd="sng" algn="ctr">
              <a:solidFill>
                <a:schemeClr val="accent1"/>
              </a:solidFill>
              <a:prstDash val="solid"/>
              <a:round/>
            </a:ln>
            <a:effectLst/>
          </c:spPr>
          <c:marker>
            <c:symbol val="circle"/>
            <c:size val="11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prstDash val="solid"/>
                <a:round/>
              </a:ln>
              <a:effectLst/>
            </c:spPr>
          </c:marker>
          <c:dPt>
            <c:idx val="15"/>
            <c:marker>
              <c:symbol val="circle"/>
              <c:size val="11"/>
              <c:spPr>
                <a:solidFill>
                  <a:srgbClr val="FF0000"/>
                </a:solidFill>
                <a:ln w="9525" cap="flat" cmpd="sng" algn="ctr">
                  <a:solidFill>
                    <a:schemeClr val="accent1"/>
                  </a:solidFill>
                  <a:prstDash val="solid"/>
                  <a:round/>
                </a:ln>
                <a:effectLst/>
              </c:spPr>
            </c:marker>
            <c:bubble3D val="0"/>
          </c:dPt>
          <c:dPt>
            <c:idx val="16"/>
            <c:marker>
              <c:symbol val="circle"/>
              <c:size val="11"/>
              <c:spPr>
                <a:solidFill>
                  <a:srgbClr val="FF0000"/>
                </a:solidFill>
                <a:ln w="9525" cap="flat" cmpd="sng" algn="ctr">
                  <a:solidFill>
                    <a:schemeClr val="accent1"/>
                  </a:solidFill>
                  <a:prstDash val="solid"/>
                  <a:round/>
                </a:ln>
                <a:effectLst/>
              </c:spPr>
            </c:marker>
            <c:bubble3D val="0"/>
          </c:dPt>
          <c:dPt>
            <c:idx val="17"/>
            <c:marker>
              <c:symbol val="circle"/>
              <c:size val="11"/>
              <c:spPr>
                <a:solidFill>
                  <a:srgbClr val="FF0000"/>
                </a:solidFill>
                <a:ln w="9525" cap="flat" cmpd="sng" algn="ctr">
                  <a:solidFill>
                    <a:schemeClr val="accent1"/>
                  </a:solidFill>
                  <a:prstDash val="solid"/>
                  <a:round/>
                </a:ln>
                <a:effectLst/>
              </c:spPr>
            </c:marker>
            <c:bubble3D val="0"/>
          </c:dPt>
          <c:dLbls>
            <c:delete val="1"/>
          </c:dLbls>
          <c:cat>
            <c:numRef>
              <c:f>Sheet1!$A$2:$A$31</c:f>
              <c:numCache>
                <c:formatCode>General</c:formatCode>
                <c:ptCount val="3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</c:numCache>
            </c:numRef>
          </c:cat>
          <c:val>
            <c:numRef>
              <c:f>Sheet1!$B$2:$B$31</c:f>
              <c:numCache>
                <c:formatCode>0.0</c:formatCode>
                <c:ptCount val="30"/>
                <c:pt idx="0">
                  <c:v>2.2364381237066</c:v>
                </c:pt>
                <c:pt idx="1">
                  <c:v>1.78024925270177</c:v>
                </c:pt>
                <c:pt idx="2">
                  <c:v>1.74408793975627</c:v>
                </c:pt>
                <c:pt idx="3">
                  <c:v>1.98887221200276</c:v>
                </c:pt>
                <c:pt idx="4">
                  <c:v>2.21789386065762</c:v>
                </c:pt>
                <c:pt idx="5">
                  <c:v>2.12980861117498</c:v>
                </c:pt>
                <c:pt idx="6">
                  <c:v>1.93138499655093</c:v>
                </c:pt>
                <c:pt idx="7">
                  <c:v>1.94436598068522</c:v>
                </c:pt>
                <c:pt idx="8">
                  <c:v>2.16411549781559</c:v>
                </c:pt>
                <c:pt idx="9">
                  <c:v>2.38479222809841</c:v>
                </c:pt>
                <c:pt idx="10">
                  <c:v>2.31710566796965</c:v>
                </c:pt>
                <c:pt idx="11">
                  <c:v>2.2327292710968</c:v>
                </c:pt>
                <c:pt idx="12">
                  <c:v>2.18265976086457</c:v>
                </c:pt>
                <c:pt idx="13">
                  <c:v>2.29856140492067</c:v>
                </c:pt>
                <c:pt idx="14">
                  <c:v>2.59063354794206</c:v>
                </c:pt>
                <c:pt idx="15">
                  <c:v>3.17477783398482</c:v>
                </c:pt>
                <c:pt idx="16">
                  <c:v>3.59480539204415</c:v>
                </c:pt>
                <c:pt idx="17">
                  <c:v>3.20073980225339</c:v>
                </c:pt>
                <c:pt idx="18">
                  <c:v>2.77978503104162</c:v>
                </c:pt>
                <c:pt idx="19">
                  <c:v>2.48122239595309</c:v>
                </c:pt>
                <c:pt idx="20">
                  <c:v>2.36902960450678</c:v>
                </c:pt>
                <c:pt idx="21">
                  <c:v>2.42744403311106</c:v>
                </c:pt>
                <c:pt idx="22">
                  <c:v>2.58970633478961</c:v>
                </c:pt>
                <c:pt idx="23">
                  <c:v>2.4756591170384</c:v>
                </c:pt>
                <c:pt idx="24">
                  <c:v>2.14464402161416</c:v>
                </c:pt>
                <c:pt idx="25">
                  <c:v>2.24756468153599</c:v>
                </c:pt>
                <c:pt idx="26">
                  <c:v>2.1131187744309</c:v>
                </c:pt>
                <c:pt idx="27">
                  <c:v>2.11775484019315</c:v>
                </c:pt>
                <c:pt idx="28">
                  <c:v>2.39128272016555</c:v>
                </c:pt>
                <c:pt idx="29">
                  <c:v>2.31061517590251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028487456"/>
        <c:axId val="-1028488544"/>
      </c:lineChart>
      <c:catAx>
        <c:axId val="-10284874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zh-CN"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dirty="0">
                    <a:solidFill>
                      <a:schemeClr val="bg1"/>
                    </a:solidFill>
                  </a:rPr>
                  <a:t>日期</a:t>
                </a:r>
                <a:endParaRPr lang="zh-CN" altLang="en-US" dirty="0">
                  <a:solidFill>
                    <a:schemeClr val="bg1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</a:p>
        </c:txPr>
        <c:crossAx val="-1028488544"/>
        <c:crosses val="autoZero"/>
        <c:auto val="1"/>
        <c:lblAlgn val="ctr"/>
        <c:lblOffset val="100"/>
        <c:noMultiLvlLbl val="0"/>
      </c:catAx>
      <c:valAx>
        <c:axId val="-1028488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1330" b="0" i="0" u="none" strike="noStrike" kern="1200" baseline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pPr>
                <a:r>
                  <a:rPr lang="zh-CN" altLang="en-US" dirty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数量（万人次）</a:t>
                </a:r>
                <a:endParaRPr lang="zh-CN" altLang="en-US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0.0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1028487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tx1">
        <a:lumMod val="75000"/>
        <a:lumOff val="25000"/>
      </a:schemeClr>
    </a:solidFill>
    <a:ln w="28575">
      <a:solidFill>
        <a:schemeClr val="bg1"/>
      </a:solidFill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00" b="1" i="0" u="none" strike="noStrike" kern="1200" cap="all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1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南雄旅游游客年龄分布</a:t>
            </a:r>
            <a:endParaRPr lang="zh-CN" altLang="en-US" sz="1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c:rich>
      </c:tx>
      <c:layout>
        <c:manualLayout>
          <c:xMode val="edge"/>
          <c:yMode val="edge"/>
          <c:x val="0.290542037037037"/>
          <c:y val="0.0618084795321637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323976846890658"/>
          <c:y val="0.278911390604527"/>
          <c:w val="0.342333944945939"/>
          <c:h val="0.62833463045645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年龄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332508155874573"/>
                  <c:y val="-0.0443971062056835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spc="0" baseline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壮盛年</c:v>
                </c:pt>
                <c:pt idx="1">
                  <c:v>中年</c:v>
                </c:pt>
                <c:pt idx="2">
                  <c:v>青年</c:v>
                </c:pt>
                <c:pt idx="3">
                  <c:v>老年</c:v>
                </c:pt>
                <c:pt idx="4">
                  <c:v>少年</c:v>
                </c:pt>
              </c:strCache>
            </c:strRef>
          </c:cat>
          <c:val>
            <c:numRef>
              <c:f>Sheet1!$B$2:$B$6</c:f>
              <c:numCache>
                <c:formatCode>0.0%</c:formatCode>
                <c:ptCount val="5"/>
                <c:pt idx="0">
                  <c:v>0.366107834877844</c:v>
                </c:pt>
                <c:pt idx="1">
                  <c:v>0.262527379949453</c:v>
                </c:pt>
                <c:pt idx="2">
                  <c:v>0.197910699241786</c:v>
                </c:pt>
                <c:pt idx="3">
                  <c:v>0.0995113732097719</c:v>
                </c:pt>
                <c:pt idx="4">
                  <c:v>0.0739427127211451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solidFill>
      <a:schemeClr val="tx1">
        <a:lumMod val="75000"/>
        <a:lumOff val="25000"/>
      </a:schemeClr>
    </a:solidFill>
    <a:ln w="28575">
      <a:solidFill>
        <a:schemeClr val="bg1"/>
      </a:solidFill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1" i="0" u="none" strike="noStrike" kern="1200" cap="all" spc="5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来南雄游客停留天数分析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停留天数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0"/>
              <c:layout/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/>
                <a:lstStyle/>
                <a:p>
                  <a:pPr>
                    <a:defRPr lang="zh-CN" sz="1195" b="1" i="0" u="none" strike="noStrike" kern="120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0830065359477117"/>
                  <c:y val="0.0670277777777776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1" i="0" u="none" strike="noStrike" kern="1200" baseline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pPr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1天</c:v>
                </c:pt>
                <c:pt idx="1">
                  <c:v>2天</c:v>
                </c:pt>
                <c:pt idx="2">
                  <c:v>3天</c:v>
                </c:pt>
                <c:pt idx="3">
                  <c:v>4-6天</c:v>
                </c:pt>
                <c:pt idx="4">
                  <c:v>7-15天</c:v>
                </c:pt>
                <c:pt idx="5">
                  <c:v>15天以上</c:v>
                </c:pt>
              </c:strCache>
            </c:strRef>
          </c:cat>
          <c:val>
            <c:numRef>
              <c:f>Sheet1!$B$2:$B$7</c:f>
              <c:numCache>
                <c:formatCode>0.0%</c:formatCode>
                <c:ptCount val="6"/>
                <c:pt idx="0">
                  <c:v>0.329519676496696</c:v>
                </c:pt>
                <c:pt idx="1">
                  <c:v>0.131127330111451</c:v>
                </c:pt>
                <c:pt idx="2">
                  <c:v>0.0958181280205148</c:v>
                </c:pt>
                <c:pt idx="3">
                  <c:v>0.157362659039353</c:v>
                </c:pt>
                <c:pt idx="4">
                  <c:v>0.16120919222803</c:v>
                </c:pt>
                <c:pt idx="5">
                  <c:v>0.124963014103955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defRPr>
          </a:pPr>
        </a:p>
      </c:txPr>
    </c:legend>
    <c:plotVisOnly val="1"/>
    <c:dispBlanksAs val="zero"/>
    <c:showDLblsOverMax val="0"/>
  </c:chart>
  <c:spPr>
    <a:solidFill>
      <a:schemeClr val="tx1">
        <a:lumMod val="75000"/>
        <a:lumOff val="25000"/>
      </a:schemeClr>
    </a:solidFill>
    <a:ln w="28575">
      <a:solidFill>
        <a:schemeClr val="bg1"/>
      </a:solidFill>
    </a:ln>
    <a:effectLst/>
  </c:spPr>
  <c:txPr>
    <a:bodyPr/>
    <a:lstStyle/>
    <a:p>
      <a:pPr>
        <a:defRPr lang="zh-CN">
          <a:solidFill>
            <a:schemeClr val="bg1"/>
          </a:solidFill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南雄景点游客数量统计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帽子峰森林公园</c:v>
                </c:pt>
                <c:pt idx="1">
                  <c:v>坪田千年银杏</c:v>
                </c:pt>
                <c:pt idx="2">
                  <c:v>梅岭钟鼓岩</c:v>
                </c:pt>
                <c:pt idx="3">
                  <c:v>邓坊泉水谷漂流</c:v>
                </c:pt>
                <c:pt idx="4">
                  <c:v>主田香草世界</c:v>
                </c:pt>
                <c:pt idx="5">
                  <c:v>梅岭梅关古道</c:v>
                </c:pt>
                <c:pt idx="6">
                  <c:v>珠玑古巷</c:v>
                </c:pt>
              </c:strCache>
            </c:strRef>
          </c:cat>
          <c:val>
            <c:numRef>
              <c:f>Sheet1!$B$2:$B$8</c:f>
              <c:numCache>
                <c:formatCode>0.0</c:formatCode>
                <c:ptCount val="7"/>
                <c:pt idx="0">
                  <c:v>0.8626</c:v>
                </c:pt>
                <c:pt idx="1">
                  <c:v>0.9576</c:v>
                </c:pt>
                <c:pt idx="2">
                  <c:v>1.5466</c:v>
                </c:pt>
                <c:pt idx="3">
                  <c:v>1.957</c:v>
                </c:pt>
                <c:pt idx="4">
                  <c:v>3.51975</c:v>
                </c:pt>
                <c:pt idx="5">
                  <c:v>4.64835</c:v>
                </c:pt>
                <c:pt idx="6">
                  <c:v>10.7028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1028494528"/>
        <c:axId val="-1028492896"/>
      </c:barChart>
      <c:catAx>
        <c:axId val="-10284945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</a:p>
        </c:txPr>
        <c:crossAx val="-1028492896"/>
        <c:crosses val="autoZero"/>
        <c:auto val="1"/>
        <c:lblAlgn val="ctr"/>
        <c:lblOffset val="100"/>
        <c:noMultiLvlLbl val="0"/>
      </c:catAx>
      <c:valAx>
        <c:axId val="-1028492896"/>
        <c:scaling>
          <c:orientation val="minMax"/>
        </c:scaling>
        <c:delete val="1"/>
        <c:axPos val="b"/>
        <c:numFmt formatCode="0.0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</a:p>
        </c:txPr>
        <c:crossAx val="-1028494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tx1">
        <a:lumMod val="75000"/>
        <a:lumOff val="25000"/>
      </a:schemeClr>
    </a:solidFill>
    <a:ln w="28575">
      <a:solidFill>
        <a:schemeClr val="bg1"/>
      </a:solidFill>
    </a:ln>
    <a:effectLst/>
  </c:spPr>
  <c:txPr>
    <a:bodyPr/>
    <a:lstStyle/>
    <a:p>
      <a:pPr>
        <a:defRPr lang="zh-CN">
          <a:solidFill>
            <a:schemeClr val="bg1"/>
          </a:solidFill>
        </a:defRPr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00" b="1" i="0" u="none" strike="noStrike" kern="1200" cap="all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sz="1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省内游客年龄分布</a:t>
            </a:r>
            <a:endParaRPr lang="zh-CN" altLang="en-US" sz="1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c:rich>
      </c:tx>
      <c:layout>
        <c:manualLayout>
          <c:xMode val="edge"/>
          <c:yMode val="edge"/>
          <c:x val="0.372672581604665"/>
          <c:y val="0.0256771565764296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330776328048811"/>
          <c:y val="0.312547157536791"/>
          <c:w val="0.342333944945939"/>
          <c:h val="0.62833463045645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年龄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outEnd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59434331105829"/>
                  <c:y val="-0.0484032965583986"/>
                </c:manualLayout>
              </c:layout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bg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  <a:cs typeface="+mn-cs"/>
                    </a:defRPr>
                  </a:pPr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330" b="1" i="0" u="none" strike="noStrike" kern="1200" spc="0" baseline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壮盛年</c:v>
                </c:pt>
                <c:pt idx="1">
                  <c:v>中年</c:v>
                </c:pt>
                <c:pt idx="2">
                  <c:v>青年</c:v>
                </c:pt>
                <c:pt idx="3">
                  <c:v>老年</c:v>
                </c:pt>
                <c:pt idx="4">
                  <c:v>少年</c:v>
                </c:pt>
              </c:strCache>
            </c:strRef>
          </c:cat>
          <c:val>
            <c:numRef>
              <c:f>Sheet1!$B$2:$B$6</c:f>
              <c:numCache>
                <c:formatCode>0.0%</c:formatCode>
                <c:ptCount val="5"/>
                <c:pt idx="0">
                  <c:v>0.415439248251748</c:v>
                </c:pt>
                <c:pt idx="1">
                  <c:v>0.281097027972028</c:v>
                </c:pt>
                <c:pt idx="2">
                  <c:v>0.19729020979021</c:v>
                </c:pt>
                <c:pt idx="3">
                  <c:v>0.0696678321678321</c:v>
                </c:pt>
                <c:pt idx="4">
                  <c:v>0.0365056818181818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solidFill>
      <a:schemeClr val="tx1">
        <a:lumMod val="75000"/>
        <a:lumOff val="25000"/>
      </a:schemeClr>
    </a:solidFill>
    <a:ln w="28575">
      <a:solidFill>
        <a:schemeClr val="bg1"/>
      </a:solidFill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1" i="0" u="none" strike="noStrike" kern="1200" cap="all" spc="5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省内游客停留天数分析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停留天数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3"/>
              <c:layout>
                <c:manualLayout>
                  <c:x val="-0.0405903594771242"/>
                  <c:y val="0.0509941666666667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1" i="0" u="none" strike="noStrike" kern="1200" baseline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pPr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1天</c:v>
                </c:pt>
                <c:pt idx="1">
                  <c:v>2天</c:v>
                </c:pt>
                <c:pt idx="2">
                  <c:v>3天</c:v>
                </c:pt>
                <c:pt idx="3">
                  <c:v>4-6天</c:v>
                </c:pt>
                <c:pt idx="4">
                  <c:v>7-15天</c:v>
                </c:pt>
                <c:pt idx="5">
                  <c:v>15天以上</c:v>
                </c:pt>
              </c:strCache>
            </c:strRef>
          </c:cat>
          <c:val>
            <c:numRef>
              <c:f>Sheet1!$B$2:$B$7</c:f>
              <c:numCache>
                <c:formatCode>0.0%</c:formatCode>
                <c:ptCount val="6"/>
                <c:pt idx="0">
                  <c:v>0.293937375083278</c:v>
                </c:pt>
                <c:pt idx="1">
                  <c:v>0.130846102598268</c:v>
                </c:pt>
                <c:pt idx="2">
                  <c:v>0.100466355762825</c:v>
                </c:pt>
                <c:pt idx="3">
                  <c:v>0.15489673550966</c:v>
                </c:pt>
                <c:pt idx="4">
                  <c:v>0.177415056628914</c:v>
                </c:pt>
                <c:pt idx="5">
                  <c:v>0.142438374417055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defRPr>
          </a:pPr>
        </a:p>
      </c:txPr>
    </c:legend>
    <c:plotVisOnly val="1"/>
    <c:dispBlanksAs val="zero"/>
    <c:showDLblsOverMax val="0"/>
  </c:chart>
  <c:spPr>
    <a:solidFill>
      <a:schemeClr val="tx1">
        <a:lumMod val="75000"/>
        <a:lumOff val="25000"/>
      </a:schemeClr>
    </a:solidFill>
    <a:ln w="28575">
      <a:solidFill>
        <a:schemeClr val="bg1"/>
      </a:solidFill>
    </a:ln>
    <a:effectLst/>
  </c:spPr>
  <c:txPr>
    <a:bodyPr/>
    <a:lstStyle/>
    <a:p>
      <a:pPr>
        <a:defRPr lang="zh-CN">
          <a:solidFill>
            <a:schemeClr val="bg1"/>
          </a:solidFill>
        </a:defRPr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南雄景点省内游客数量统计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帽子峰森林公园</c:v>
                </c:pt>
                <c:pt idx="1">
                  <c:v>坪田千年银杏</c:v>
                </c:pt>
                <c:pt idx="2">
                  <c:v>梅岭钟鼓岩</c:v>
                </c:pt>
                <c:pt idx="3">
                  <c:v>邓坊泉水谷漂流</c:v>
                </c:pt>
                <c:pt idx="4">
                  <c:v>梅岭梅关古道</c:v>
                </c:pt>
                <c:pt idx="5">
                  <c:v>主田香草世界</c:v>
                </c:pt>
                <c:pt idx="6">
                  <c:v>珠玑古巷</c:v>
                </c:pt>
              </c:strCache>
            </c:strRef>
          </c:cat>
          <c:val>
            <c:numRef>
              <c:f>Sheet1!$B$2:$B$8</c:f>
              <c:numCache>
                <c:formatCode>0.0</c:formatCode>
                <c:ptCount val="7"/>
                <c:pt idx="0">
                  <c:v>0.7258</c:v>
                </c:pt>
                <c:pt idx="1">
                  <c:v>0.8569</c:v>
                </c:pt>
                <c:pt idx="2">
                  <c:v>0.9443</c:v>
                </c:pt>
                <c:pt idx="3">
                  <c:v>1.7062</c:v>
                </c:pt>
                <c:pt idx="4">
                  <c:v>2.6201</c:v>
                </c:pt>
                <c:pt idx="5">
                  <c:v>3.173</c:v>
                </c:pt>
                <c:pt idx="6">
                  <c:v>8.7156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985326336"/>
        <c:axId val="-985336672"/>
      </c:barChart>
      <c:catAx>
        <c:axId val="-9853263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</a:p>
        </c:txPr>
        <c:crossAx val="-985336672"/>
        <c:crosses val="autoZero"/>
        <c:auto val="1"/>
        <c:lblAlgn val="ctr"/>
        <c:lblOffset val="100"/>
        <c:noMultiLvlLbl val="0"/>
      </c:catAx>
      <c:valAx>
        <c:axId val="-985336672"/>
        <c:scaling>
          <c:orientation val="minMax"/>
        </c:scaling>
        <c:delete val="1"/>
        <c:axPos val="b"/>
        <c:numFmt formatCode="0.0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</a:p>
        </c:txPr>
        <c:crossAx val="-985326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tx1">
        <a:lumMod val="75000"/>
        <a:lumOff val="25000"/>
      </a:schemeClr>
    </a:solidFill>
    <a:ln w="28575">
      <a:solidFill>
        <a:schemeClr val="bg1"/>
      </a:solidFill>
    </a:ln>
    <a:effectLst/>
  </c:spPr>
  <c:txPr>
    <a:bodyPr/>
    <a:lstStyle/>
    <a:p>
      <a:pPr>
        <a:defRPr lang="zh-CN">
          <a:solidFill>
            <a:schemeClr val="bg1"/>
          </a:solidFill>
        </a:defRPr>
      </a:pPr>
    </a:p>
  </c:txPr>
  <c:externalData r:id="rId1">
    <c:autoUpdate val="0"/>
  </c:externalData>
  <c:userShapes r:id="rId2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1" i="0" u="none" strike="noStrike" kern="1200" cap="all" spc="5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省外游客停留天数分析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停留天数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1" i="0" u="none" strike="noStrike" kern="1200" baseline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  <a:cs typeface="+mn-cs"/>
                  </a:defRPr>
                </a:pPr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1天</c:v>
                </c:pt>
                <c:pt idx="1">
                  <c:v>2天</c:v>
                </c:pt>
                <c:pt idx="2">
                  <c:v>3天</c:v>
                </c:pt>
                <c:pt idx="3">
                  <c:v>4-6天</c:v>
                </c:pt>
                <c:pt idx="4">
                  <c:v>7-15天</c:v>
                </c:pt>
                <c:pt idx="5">
                  <c:v>15天以上</c:v>
                </c:pt>
              </c:strCache>
            </c:strRef>
          </c:cat>
          <c:val>
            <c:numRef>
              <c:f>Sheet1!$B$2:$B$7</c:f>
              <c:numCache>
                <c:formatCode>0.0%</c:formatCode>
                <c:ptCount val="6"/>
                <c:pt idx="0">
                  <c:v>0.430903568716781</c:v>
                </c:pt>
                <c:pt idx="1">
                  <c:v>0.131928625664389</c:v>
                </c:pt>
                <c:pt idx="2">
                  <c:v>0.0825740318906606</c:v>
                </c:pt>
                <c:pt idx="3">
                  <c:v>0.164388762338649</c:v>
                </c:pt>
                <c:pt idx="4">
                  <c:v>0.11503416856492</c:v>
                </c:pt>
                <c:pt idx="5">
                  <c:v>0.0751708428246014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defRPr>
          </a:pPr>
        </a:p>
      </c:txPr>
    </c:legend>
    <c:plotVisOnly val="1"/>
    <c:dispBlanksAs val="zero"/>
    <c:showDLblsOverMax val="0"/>
  </c:chart>
  <c:spPr>
    <a:solidFill>
      <a:schemeClr val="tx1">
        <a:lumMod val="75000"/>
        <a:lumOff val="25000"/>
      </a:schemeClr>
    </a:solidFill>
    <a:ln w="28575">
      <a:solidFill>
        <a:schemeClr val="bg1"/>
      </a:solidFill>
    </a:ln>
    <a:effectLst/>
  </c:spPr>
  <c:txPr>
    <a:bodyPr/>
    <a:lstStyle/>
    <a:p>
      <a:pPr>
        <a:defRPr lang="zh-CN">
          <a:solidFill>
            <a:schemeClr val="bg1"/>
          </a:solidFill>
        </a:defRPr>
      </a:pPr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南雄景点省外游客数量统计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坪田千年银杏</c:v>
                </c:pt>
                <c:pt idx="1">
                  <c:v>帽子峰森林公园</c:v>
                </c:pt>
                <c:pt idx="2">
                  <c:v>邓坊泉水谷漂流</c:v>
                </c:pt>
                <c:pt idx="3">
                  <c:v>主田香草世界</c:v>
                </c:pt>
                <c:pt idx="4">
                  <c:v>梅岭钟鼓岩</c:v>
                </c:pt>
                <c:pt idx="5">
                  <c:v>珠玑古巷</c:v>
                </c:pt>
                <c:pt idx="6">
                  <c:v>梅岭梅关古道</c:v>
                </c:pt>
              </c:strCache>
            </c:strRef>
          </c:cat>
          <c:val>
            <c:numRef>
              <c:f>Sheet1!$B$2:$B$8</c:f>
              <c:numCache>
                <c:formatCode>0.0</c:formatCode>
                <c:ptCount val="7"/>
                <c:pt idx="0">
                  <c:v>0.1007</c:v>
                </c:pt>
                <c:pt idx="1">
                  <c:v>0.1368</c:v>
                </c:pt>
                <c:pt idx="2">
                  <c:v>0.2508</c:v>
                </c:pt>
                <c:pt idx="3">
                  <c:v>0.34675</c:v>
                </c:pt>
                <c:pt idx="4">
                  <c:v>0.6023</c:v>
                </c:pt>
                <c:pt idx="5">
                  <c:v>1.9872</c:v>
                </c:pt>
                <c:pt idx="6">
                  <c:v>2.02825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985339392"/>
        <c:axId val="-985336128"/>
      </c:barChart>
      <c:catAx>
        <c:axId val="-9853393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pPr>
          </a:p>
        </c:txPr>
        <c:crossAx val="-985336128"/>
        <c:crosses val="autoZero"/>
        <c:auto val="1"/>
        <c:lblAlgn val="ctr"/>
        <c:lblOffset val="100"/>
        <c:noMultiLvlLbl val="0"/>
      </c:catAx>
      <c:valAx>
        <c:axId val="-985336128"/>
        <c:scaling>
          <c:orientation val="minMax"/>
        </c:scaling>
        <c:delete val="1"/>
        <c:axPos val="b"/>
        <c:numFmt formatCode="0.0" sourceLinked="1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</a:p>
        </c:txPr>
        <c:crossAx val="-985339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tx1">
        <a:lumMod val="75000"/>
        <a:lumOff val="25000"/>
      </a:schemeClr>
    </a:solidFill>
    <a:ln w="28575">
      <a:solidFill>
        <a:schemeClr val="bg1"/>
      </a:solidFill>
    </a:ln>
    <a:effectLst/>
  </c:spPr>
  <c:txPr>
    <a:bodyPr/>
    <a:lstStyle/>
    <a:p>
      <a:pPr>
        <a:defRPr lang="zh-CN">
          <a:solidFill>
            <a:schemeClr val="bg1"/>
          </a:solidFill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3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defRPr sz="1195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3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defRPr sz="1195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defRPr sz="1195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0.73315</cdr:x>
      <cdr:y>0.08531</cdr:y>
    </cdr:from>
    <cdr:to>
      <cdr:x>0.91326</cdr:x>
      <cdr:y>0.15109</cdr:y>
    </cdr:to>
    <cdr:sp>
      <cdr:nvSpPr>
        <cdr:cNvPr id="2" name="矩形 1"/>
        <cdr:cNvSpPr/>
      </cdr:nvSpPr>
      <cdr:spPr xmlns:a="http://schemas.openxmlformats.org/drawingml/2006/main">
        <a:xfrm xmlns:a="http://schemas.openxmlformats.org/drawingml/2006/main">
          <a:off x="4453114" y="335518"/>
          <a:ext cx="1093990" cy="258692"/>
        </a:xfrm>
        <a:prstGeom xmlns:a="http://schemas.openxmlformats.org/drawingml/2006/main" prst="rect">
          <a:avLst/>
        </a:prstGeom>
        <a:noFill/>
      </cdr:spPr>
      <cdr:txBody xmlns:a="http://schemas.openxmlformats.org/drawingml/2006/main">
        <a:bodyPr vert="horz" wrap="square" lIns="45720" tIns="45720" rIns="45720" bIns="45720" rtlCol="0" anchor="t" anchorCtr="0">
          <a:spAutoFit/>
        </a:bodyPr>
        <a:lstStyle>
          <a:defPPr>
            <a:defRPr lang="zh-CN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>
          <a:r>
            <a:rPr lang="zh-CN" altLang="en-US" sz="105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rPr>
            <a:t>单 位：万人次</a:t>
          </a:r>
          <a:endParaRPr lang="zh-CN" altLang="en-US" sz="1050" dirty="0">
            <a:solidFill>
              <a:schemeClr val="bg1"/>
            </a:solidFill>
            <a:latin typeface="黑体" panose="02010609060101010101" pitchFamily="49" charset="-122"/>
            <a:ea typeface="黑体" panose="02010609060101010101" pitchFamily="49" charset="-122"/>
          </a:endParaRPr>
        </a:p>
      </cdr:txBody>
    </cdr:sp>
  </cdr:relSizeAnchor>
</c:userShape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377DF-DCA6-445B-80EE-2826209185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D2BAB7-005C-4FCF-9234-0FDBD88B59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F6036-E835-44CB-A25A-34C755DFD5D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F74E1-D5D3-4E0B-82C7-E91B77D856A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575496" y="665019"/>
            <a:ext cx="11041008" cy="578054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92966" y="0"/>
            <a:ext cx="2368473" cy="2400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flipH="1">
            <a:off x="9984700" y="0"/>
            <a:ext cx="2368473" cy="2400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389748" y="5562067"/>
            <a:ext cx="4876800" cy="12959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FEF26-E7FF-4DAE-8460-A5DD1A5A4B66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7F5B6-55B6-4130-BD4F-164CDFE4976C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B652-6EFF-4458-9947-DBA27055BAC2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A446E-0C35-4170-9BF6-131C0AD70B41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FEACF-FBFF-4350-98D3-F22DE51E8C7F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383698"/>
            <a:ext cx="12192000" cy="47430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9F2AF0C7-9550-4780-989D-97CEAFCBCB6E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框 12"/>
          <p:cNvSpPr txBox="1"/>
          <p:nvPr userDrawn="1"/>
        </p:nvSpPr>
        <p:spPr>
          <a:xfrm>
            <a:off x="368595" y="-63610"/>
            <a:ext cx="4672531" cy="60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" name="矩形 10"/>
          <p:cNvSpPr>
            <a:spLocks noChangeArrowheads="1"/>
          </p:cNvSpPr>
          <p:nvPr userDrawn="1"/>
        </p:nvSpPr>
        <p:spPr bwMode="auto">
          <a:xfrm>
            <a:off x="1102134" y="233293"/>
            <a:ext cx="4266312" cy="551890"/>
          </a:xfrm>
          <a:prstGeom prst="rect">
            <a:avLst/>
          </a:prstGeom>
          <a:solidFill>
            <a:srgbClr val="E8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rgbClr val="FFFFFF"/>
              </a:solidFill>
            </a:endParaRPr>
          </a:p>
        </p:txBody>
      </p:sp>
      <p:sp>
        <p:nvSpPr>
          <p:cNvPr id="15" name="Freeform 6"/>
          <p:cNvSpPr/>
          <p:nvPr userDrawn="1"/>
        </p:nvSpPr>
        <p:spPr bwMode="auto">
          <a:xfrm>
            <a:off x="41275" y="31940"/>
            <a:ext cx="1331969" cy="852587"/>
          </a:xfrm>
          <a:custGeom>
            <a:avLst/>
            <a:gdLst>
              <a:gd name="T0" fmla="*/ 5726 w 1535"/>
              <a:gd name="T1" fmla="*/ 0 h 907"/>
              <a:gd name="T2" fmla="*/ 1255712 w 1535"/>
              <a:gd name="T3" fmla="*/ 0 h 907"/>
              <a:gd name="T4" fmla="*/ 996389 w 1535"/>
              <a:gd name="T5" fmla="*/ 738188 h 907"/>
              <a:gd name="T6" fmla="*/ 0 w 1535"/>
              <a:gd name="T7" fmla="*/ 738188 h 907"/>
              <a:gd name="T8" fmla="*/ 5726 w 1535"/>
              <a:gd name="T9" fmla="*/ 0 h 90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35" h="907">
                <a:moveTo>
                  <a:pt x="7" y="0"/>
                </a:moveTo>
                <a:lnTo>
                  <a:pt x="1535" y="0"/>
                </a:lnTo>
                <a:lnTo>
                  <a:pt x="1218" y="907"/>
                </a:lnTo>
                <a:lnTo>
                  <a:pt x="0" y="907"/>
                </a:lnTo>
                <a:lnTo>
                  <a:pt x="7" y="0"/>
                </a:lnTo>
                <a:close/>
              </a:path>
            </a:pathLst>
          </a:custGeom>
          <a:solidFill>
            <a:srgbClr val="E80000"/>
          </a:solidFill>
          <a:ln>
            <a:noFill/>
          </a:ln>
          <a:effectLst>
            <a:outerShdw dist="63500" dir="2700000" sx="100999" sy="100999" algn="tl" rotWithShape="0">
              <a:srgbClr val="0D0D0D">
                <a:alpha val="39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4"/>
          <p:cNvSpPr>
            <a:spLocks noEditPoints="1"/>
          </p:cNvSpPr>
          <p:nvPr userDrawn="1"/>
        </p:nvSpPr>
        <p:spPr bwMode="auto">
          <a:xfrm>
            <a:off x="500981" y="115948"/>
            <a:ext cx="601154" cy="605061"/>
          </a:xfrm>
          <a:custGeom>
            <a:avLst/>
            <a:gdLst>
              <a:gd name="T0" fmla="*/ 506846 w 1145"/>
              <a:gd name="T1" fmla="*/ 260336 h 1145"/>
              <a:gd name="T2" fmla="*/ 566737 w 1145"/>
              <a:gd name="T3" fmla="*/ 260336 h 1145"/>
              <a:gd name="T4" fmla="*/ 407853 w 1145"/>
              <a:gd name="T5" fmla="*/ 348640 h 1145"/>
              <a:gd name="T6" fmla="*/ 407853 w 1145"/>
              <a:gd name="T7" fmla="*/ 404001 h 1145"/>
              <a:gd name="T8" fmla="*/ 407853 w 1145"/>
              <a:gd name="T9" fmla="*/ 348640 h 1145"/>
              <a:gd name="T10" fmla="*/ 177198 w 1145"/>
              <a:gd name="T11" fmla="*/ 136345 h 1145"/>
              <a:gd name="T12" fmla="*/ 269757 w 1145"/>
              <a:gd name="T13" fmla="*/ 53989 h 1145"/>
              <a:gd name="T14" fmla="*/ 269757 w 1145"/>
              <a:gd name="T15" fmla="*/ 469886 h 1145"/>
              <a:gd name="T16" fmla="*/ 176208 w 1145"/>
              <a:gd name="T17" fmla="*/ 385700 h 1145"/>
              <a:gd name="T18" fmla="*/ 269757 w 1145"/>
              <a:gd name="T19" fmla="*/ 469886 h 1145"/>
              <a:gd name="T20" fmla="*/ 150965 w 1145"/>
              <a:gd name="T21" fmla="*/ 393021 h 1145"/>
              <a:gd name="T22" fmla="*/ 119782 w 1145"/>
              <a:gd name="T23" fmla="*/ 405374 h 1145"/>
              <a:gd name="T24" fmla="*/ 462794 w 1145"/>
              <a:gd name="T25" fmla="*/ 386615 h 1145"/>
              <a:gd name="T26" fmla="*/ 419732 w 1145"/>
              <a:gd name="T27" fmla="*/ 426878 h 1145"/>
              <a:gd name="T28" fmla="*/ 398448 w 1145"/>
              <a:gd name="T29" fmla="*/ 426878 h 1145"/>
              <a:gd name="T30" fmla="*/ 336082 w 1145"/>
              <a:gd name="T31" fmla="*/ 463938 h 1145"/>
              <a:gd name="T32" fmla="*/ 295495 w 1145"/>
              <a:gd name="T33" fmla="*/ 373347 h 1145"/>
              <a:gd name="T34" fmla="*/ 352416 w 1145"/>
              <a:gd name="T35" fmla="*/ 376092 h 1145"/>
              <a:gd name="T36" fmla="*/ 295495 w 1145"/>
              <a:gd name="T37" fmla="*/ 349555 h 1145"/>
              <a:gd name="T38" fmla="*/ 411317 w 1145"/>
              <a:gd name="T39" fmla="*/ 273605 h 1145"/>
              <a:gd name="T40" fmla="*/ 407853 w 1145"/>
              <a:gd name="T41" fmla="*/ 324391 h 1145"/>
              <a:gd name="T42" fmla="*/ 437056 w 1145"/>
              <a:gd name="T43" fmla="*/ 273605 h 1145"/>
              <a:gd name="T44" fmla="*/ 480613 w 1145"/>
              <a:gd name="T45" fmla="*/ 260336 h 1145"/>
              <a:gd name="T46" fmla="*/ 437056 w 1145"/>
              <a:gd name="T47" fmla="*/ 249813 h 1145"/>
              <a:gd name="T48" fmla="*/ 405378 w 1145"/>
              <a:gd name="T49" fmla="*/ 194451 h 1145"/>
              <a:gd name="T50" fmla="*/ 295495 w 1145"/>
              <a:gd name="T51" fmla="*/ 249813 h 1145"/>
              <a:gd name="T52" fmla="*/ 355881 w 1145"/>
              <a:gd name="T53" fmla="*/ 166999 h 1145"/>
              <a:gd name="T54" fmla="*/ 295495 w 1145"/>
              <a:gd name="T55" fmla="*/ 148698 h 1145"/>
              <a:gd name="T56" fmla="*/ 336082 w 1145"/>
              <a:gd name="T57" fmla="*/ 59479 h 1145"/>
              <a:gd name="T58" fmla="*/ 395973 w 1145"/>
              <a:gd name="T59" fmla="*/ 91964 h 1145"/>
              <a:gd name="T60" fmla="*/ 411812 w 1145"/>
              <a:gd name="T61" fmla="*/ 91507 h 1145"/>
              <a:gd name="T62" fmla="*/ 461804 w 1145"/>
              <a:gd name="T63" fmla="*/ 135887 h 1145"/>
              <a:gd name="T64" fmla="*/ 536544 w 1145"/>
              <a:gd name="T65" fmla="*/ 208635 h 1145"/>
              <a:gd name="T66" fmla="*/ 282626 w 1145"/>
              <a:gd name="T67" fmla="*/ 0 h 1145"/>
              <a:gd name="T68" fmla="*/ 143045 w 1145"/>
              <a:gd name="T69" fmla="*/ 99285 h 1145"/>
              <a:gd name="T70" fmla="*/ 151955 w 1145"/>
              <a:gd name="T71" fmla="*/ 129024 h 1145"/>
              <a:gd name="T72" fmla="*/ 129186 w 1145"/>
              <a:gd name="T73" fmla="*/ 146410 h 1145"/>
              <a:gd name="T74" fmla="*/ 131166 w 1145"/>
              <a:gd name="T75" fmla="*/ 210923 h 1145"/>
              <a:gd name="T76" fmla="*/ 157399 w 1145"/>
              <a:gd name="T77" fmla="*/ 212295 h 1145"/>
              <a:gd name="T78" fmla="*/ 269757 w 1145"/>
              <a:gd name="T79" fmla="*/ 172490 h 1145"/>
              <a:gd name="T80" fmla="*/ 195512 w 1145"/>
              <a:gd name="T81" fmla="*/ 249813 h 1145"/>
              <a:gd name="T82" fmla="*/ 195512 w 1145"/>
              <a:gd name="T83" fmla="*/ 273605 h 1145"/>
              <a:gd name="T84" fmla="*/ 269757 w 1145"/>
              <a:gd name="T85" fmla="*/ 349555 h 1145"/>
              <a:gd name="T86" fmla="*/ 157399 w 1145"/>
              <a:gd name="T87" fmla="*/ 311122 h 1145"/>
              <a:gd name="T88" fmla="*/ 131166 w 1145"/>
              <a:gd name="T89" fmla="*/ 312495 h 1145"/>
              <a:gd name="T90" fmla="*/ 102953 w 1145"/>
              <a:gd name="T91" fmla="*/ 386615 h 1145"/>
              <a:gd name="T92" fmla="*/ 87114 w 1145"/>
              <a:gd name="T93" fmla="*/ 273605 h 1145"/>
              <a:gd name="T94" fmla="*/ 87114 w 1145"/>
              <a:gd name="T95" fmla="*/ 249813 h 1145"/>
              <a:gd name="T96" fmla="*/ 85134 w 1145"/>
              <a:gd name="T97" fmla="*/ 162882 h 1145"/>
              <a:gd name="T98" fmla="*/ 0 w 1145"/>
              <a:gd name="T99" fmla="*/ 261709 h 1145"/>
              <a:gd name="T100" fmla="*/ 561787 w 1145"/>
              <a:gd name="T101" fmla="*/ 306547 h 1145"/>
              <a:gd name="T102" fmla="*/ 503381 w 1145"/>
              <a:gd name="T103" fmla="*/ 301972 h 1145"/>
              <a:gd name="T104" fmla="*/ 405378 w 1145"/>
              <a:gd name="T105" fmla="*/ 170660 h 1145"/>
              <a:gd name="T106" fmla="*/ 405378 w 1145"/>
              <a:gd name="T107" fmla="*/ 115298 h 1145"/>
              <a:gd name="T108" fmla="*/ 88599 w 1145"/>
              <a:gd name="T109" fmla="*/ 139090 h 1145"/>
              <a:gd name="T110" fmla="*/ 88599 w 1145"/>
              <a:gd name="T111" fmla="*/ 83728 h 1145"/>
              <a:gd name="T112" fmla="*/ 88599 w 1145"/>
              <a:gd name="T113" fmla="*/ 139090 h 1145"/>
              <a:gd name="T114" fmla="*/ 171259 w 1145"/>
              <a:gd name="T115" fmla="*/ 261709 h 1145"/>
              <a:gd name="T116" fmla="*/ 111368 w 1145"/>
              <a:gd name="T117" fmla="*/ 261709 h 1145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1145" h="1145">
                <a:moveTo>
                  <a:pt x="1084" y="509"/>
                </a:moveTo>
                <a:cubicBezTo>
                  <a:pt x="1051" y="509"/>
                  <a:pt x="1024" y="536"/>
                  <a:pt x="1024" y="569"/>
                </a:cubicBezTo>
                <a:cubicBezTo>
                  <a:pt x="1024" y="603"/>
                  <a:pt x="1051" y="630"/>
                  <a:pt x="1084" y="630"/>
                </a:cubicBezTo>
                <a:cubicBezTo>
                  <a:pt x="1117" y="630"/>
                  <a:pt x="1145" y="603"/>
                  <a:pt x="1145" y="569"/>
                </a:cubicBezTo>
                <a:cubicBezTo>
                  <a:pt x="1145" y="536"/>
                  <a:pt x="1117" y="509"/>
                  <a:pt x="1084" y="509"/>
                </a:cubicBezTo>
                <a:close/>
                <a:moveTo>
                  <a:pt x="824" y="762"/>
                </a:moveTo>
                <a:cubicBezTo>
                  <a:pt x="791" y="762"/>
                  <a:pt x="764" y="789"/>
                  <a:pt x="764" y="822"/>
                </a:cubicBezTo>
                <a:cubicBezTo>
                  <a:pt x="764" y="856"/>
                  <a:pt x="791" y="883"/>
                  <a:pt x="824" y="883"/>
                </a:cubicBezTo>
                <a:cubicBezTo>
                  <a:pt x="858" y="883"/>
                  <a:pt x="885" y="856"/>
                  <a:pt x="885" y="822"/>
                </a:cubicBezTo>
                <a:cubicBezTo>
                  <a:pt x="885" y="789"/>
                  <a:pt x="858" y="762"/>
                  <a:pt x="824" y="762"/>
                </a:cubicBezTo>
                <a:close/>
                <a:moveTo>
                  <a:pt x="545" y="325"/>
                </a:moveTo>
                <a:cubicBezTo>
                  <a:pt x="479" y="323"/>
                  <a:pt x="416" y="314"/>
                  <a:pt x="358" y="298"/>
                </a:cubicBezTo>
                <a:cubicBezTo>
                  <a:pt x="384" y="226"/>
                  <a:pt x="421" y="168"/>
                  <a:pt x="463" y="130"/>
                </a:cubicBezTo>
                <a:cubicBezTo>
                  <a:pt x="490" y="124"/>
                  <a:pt x="517" y="120"/>
                  <a:pt x="545" y="118"/>
                </a:cubicBezTo>
                <a:lnTo>
                  <a:pt x="545" y="325"/>
                </a:lnTo>
                <a:close/>
                <a:moveTo>
                  <a:pt x="545" y="1027"/>
                </a:moveTo>
                <a:cubicBezTo>
                  <a:pt x="517" y="1025"/>
                  <a:pt x="490" y="1021"/>
                  <a:pt x="463" y="1014"/>
                </a:cubicBezTo>
                <a:cubicBezTo>
                  <a:pt x="420" y="976"/>
                  <a:pt x="383" y="917"/>
                  <a:pt x="356" y="843"/>
                </a:cubicBezTo>
                <a:cubicBezTo>
                  <a:pt x="415" y="827"/>
                  <a:pt x="479" y="818"/>
                  <a:pt x="545" y="816"/>
                </a:cubicBezTo>
                <a:lnTo>
                  <a:pt x="545" y="1027"/>
                </a:lnTo>
                <a:close/>
                <a:moveTo>
                  <a:pt x="242" y="886"/>
                </a:moveTo>
                <a:cubicBezTo>
                  <a:pt x="262" y="876"/>
                  <a:pt x="283" y="867"/>
                  <a:pt x="305" y="859"/>
                </a:cubicBezTo>
                <a:cubicBezTo>
                  <a:pt x="321" y="903"/>
                  <a:pt x="340" y="942"/>
                  <a:pt x="362" y="976"/>
                </a:cubicBezTo>
                <a:cubicBezTo>
                  <a:pt x="317" y="953"/>
                  <a:pt x="277" y="922"/>
                  <a:pt x="242" y="886"/>
                </a:cubicBezTo>
                <a:close/>
                <a:moveTo>
                  <a:pt x="1017" y="660"/>
                </a:moveTo>
                <a:cubicBezTo>
                  <a:pt x="1004" y="728"/>
                  <a:pt x="975" y="791"/>
                  <a:pt x="935" y="845"/>
                </a:cubicBezTo>
                <a:cubicBezTo>
                  <a:pt x="935" y="845"/>
                  <a:pt x="935" y="845"/>
                  <a:pt x="935" y="845"/>
                </a:cubicBezTo>
                <a:cubicBezTo>
                  <a:pt x="926" y="888"/>
                  <a:pt x="892" y="923"/>
                  <a:pt x="848" y="933"/>
                </a:cubicBezTo>
                <a:cubicBezTo>
                  <a:pt x="827" y="949"/>
                  <a:pt x="805" y="963"/>
                  <a:pt x="781" y="976"/>
                </a:cubicBezTo>
                <a:cubicBezTo>
                  <a:pt x="789" y="963"/>
                  <a:pt x="797" y="948"/>
                  <a:pt x="805" y="933"/>
                </a:cubicBezTo>
                <a:cubicBezTo>
                  <a:pt x="787" y="930"/>
                  <a:pt x="770" y="923"/>
                  <a:pt x="756" y="912"/>
                </a:cubicBezTo>
                <a:cubicBezTo>
                  <a:pt x="734" y="954"/>
                  <a:pt x="708" y="989"/>
                  <a:pt x="679" y="1014"/>
                </a:cubicBezTo>
                <a:cubicBezTo>
                  <a:pt x="653" y="1021"/>
                  <a:pt x="625" y="1025"/>
                  <a:pt x="597" y="1027"/>
                </a:cubicBezTo>
                <a:lnTo>
                  <a:pt x="597" y="816"/>
                </a:lnTo>
                <a:cubicBezTo>
                  <a:pt x="637" y="817"/>
                  <a:pt x="675" y="821"/>
                  <a:pt x="712" y="827"/>
                </a:cubicBezTo>
                <a:cubicBezTo>
                  <a:pt x="712" y="826"/>
                  <a:pt x="712" y="824"/>
                  <a:pt x="712" y="822"/>
                </a:cubicBezTo>
                <a:cubicBezTo>
                  <a:pt x="712" y="806"/>
                  <a:pt x="715" y="790"/>
                  <a:pt x="722" y="776"/>
                </a:cubicBezTo>
                <a:cubicBezTo>
                  <a:pt x="682" y="769"/>
                  <a:pt x="640" y="765"/>
                  <a:pt x="597" y="764"/>
                </a:cubicBezTo>
                <a:lnTo>
                  <a:pt x="597" y="598"/>
                </a:lnTo>
                <a:lnTo>
                  <a:pt x="831" y="598"/>
                </a:lnTo>
                <a:cubicBezTo>
                  <a:pt x="830" y="637"/>
                  <a:pt x="826" y="674"/>
                  <a:pt x="820" y="710"/>
                </a:cubicBezTo>
                <a:cubicBezTo>
                  <a:pt x="822" y="710"/>
                  <a:pt x="823" y="709"/>
                  <a:pt x="824" y="709"/>
                </a:cubicBezTo>
                <a:cubicBezTo>
                  <a:pt x="842" y="709"/>
                  <a:pt x="858" y="713"/>
                  <a:pt x="872" y="720"/>
                </a:cubicBezTo>
                <a:cubicBezTo>
                  <a:pt x="878" y="681"/>
                  <a:pt x="882" y="641"/>
                  <a:pt x="883" y="598"/>
                </a:cubicBezTo>
                <a:lnTo>
                  <a:pt x="975" y="598"/>
                </a:lnTo>
                <a:cubicBezTo>
                  <a:pt x="973" y="589"/>
                  <a:pt x="971" y="579"/>
                  <a:pt x="971" y="569"/>
                </a:cubicBezTo>
                <a:cubicBezTo>
                  <a:pt x="971" y="561"/>
                  <a:pt x="972" y="554"/>
                  <a:pt x="974" y="546"/>
                </a:cubicBezTo>
                <a:lnTo>
                  <a:pt x="883" y="546"/>
                </a:lnTo>
                <a:cubicBezTo>
                  <a:pt x="882" y="500"/>
                  <a:pt x="878" y="455"/>
                  <a:pt x="870" y="413"/>
                </a:cubicBezTo>
                <a:cubicBezTo>
                  <a:pt x="855" y="421"/>
                  <a:pt x="837" y="425"/>
                  <a:pt x="819" y="425"/>
                </a:cubicBezTo>
                <a:cubicBezTo>
                  <a:pt x="826" y="464"/>
                  <a:pt x="830" y="504"/>
                  <a:pt x="831" y="546"/>
                </a:cubicBezTo>
                <a:lnTo>
                  <a:pt x="597" y="546"/>
                </a:lnTo>
                <a:lnTo>
                  <a:pt x="597" y="377"/>
                </a:lnTo>
                <a:cubicBezTo>
                  <a:pt x="639" y="376"/>
                  <a:pt x="680" y="372"/>
                  <a:pt x="719" y="365"/>
                </a:cubicBezTo>
                <a:cubicBezTo>
                  <a:pt x="711" y="350"/>
                  <a:pt x="707" y="333"/>
                  <a:pt x="706" y="314"/>
                </a:cubicBezTo>
                <a:cubicBezTo>
                  <a:pt x="671" y="320"/>
                  <a:pt x="635" y="323"/>
                  <a:pt x="597" y="325"/>
                </a:cubicBezTo>
                <a:lnTo>
                  <a:pt x="597" y="118"/>
                </a:lnTo>
                <a:cubicBezTo>
                  <a:pt x="625" y="120"/>
                  <a:pt x="653" y="124"/>
                  <a:pt x="679" y="130"/>
                </a:cubicBezTo>
                <a:cubicBezTo>
                  <a:pt x="706" y="154"/>
                  <a:pt x="730" y="185"/>
                  <a:pt x="751" y="223"/>
                </a:cubicBezTo>
                <a:cubicBezTo>
                  <a:pt x="765" y="212"/>
                  <a:pt x="782" y="204"/>
                  <a:pt x="800" y="201"/>
                </a:cubicBezTo>
                <a:cubicBezTo>
                  <a:pt x="794" y="190"/>
                  <a:pt x="787" y="179"/>
                  <a:pt x="781" y="169"/>
                </a:cubicBezTo>
                <a:cubicBezTo>
                  <a:pt x="799" y="178"/>
                  <a:pt x="816" y="189"/>
                  <a:pt x="832" y="200"/>
                </a:cubicBezTo>
                <a:cubicBezTo>
                  <a:pt x="883" y="206"/>
                  <a:pt x="924" y="247"/>
                  <a:pt x="931" y="298"/>
                </a:cubicBezTo>
                <a:cubicBezTo>
                  <a:pt x="931" y="298"/>
                  <a:pt x="932" y="298"/>
                  <a:pt x="933" y="297"/>
                </a:cubicBezTo>
                <a:cubicBezTo>
                  <a:pt x="973" y="350"/>
                  <a:pt x="1002" y="412"/>
                  <a:pt x="1016" y="480"/>
                </a:cubicBezTo>
                <a:cubicBezTo>
                  <a:pt x="1035" y="465"/>
                  <a:pt x="1059" y="456"/>
                  <a:pt x="1084" y="456"/>
                </a:cubicBezTo>
                <a:cubicBezTo>
                  <a:pt x="1102" y="456"/>
                  <a:pt x="1118" y="461"/>
                  <a:pt x="1133" y="468"/>
                </a:cubicBezTo>
                <a:cubicBezTo>
                  <a:pt x="1084" y="202"/>
                  <a:pt x="851" y="0"/>
                  <a:pt x="571" y="0"/>
                </a:cubicBezTo>
                <a:cubicBezTo>
                  <a:pt x="432" y="0"/>
                  <a:pt x="304" y="50"/>
                  <a:pt x="205" y="133"/>
                </a:cubicBezTo>
                <a:cubicBezTo>
                  <a:pt x="246" y="143"/>
                  <a:pt x="279" y="176"/>
                  <a:pt x="289" y="217"/>
                </a:cubicBezTo>
                <a:cubicBezTo>
                  <a:pt x="311" y="199"/>
                  <a:pt x="336" y="182"/>
                  <a:pt x="362" y="169"/>
                </a:cubicBezTo>
                <a:cubicBezTo>
                  <a:pt x="341" y="202"/>
                  <a:pt x="322" y="240"/>
                  <a:pt x="307" y="282"/>
                </a:cubicBezTo>
                <a:cubicBezTo>
                  <a:pt x="300" y="280"/>
                  <a:pt x="294" y="277"/>
                  <a:pt x="287" y="275"/>
                </a:cubicBezTo>
                <a:cubicBezTo>
                  <a:pt x="282" y="292"/>
                  <a:pt x="273" y="308"/>
                  <a:pt x="261" y="320"/>
                </a:cubicBezTo>
                <a:cubicBezTo>
                  <a:pt x="271" y="324"/>
                  <a:pt x="280" y="328"/>
                  <a:pt x="291" y="332"/>
                </a:cubicBezTo>
                <a:cubicBezTo>
                  <a:pt x="279" y="372"/>
                  <a:pt x="271" y="416"/>
                  <a:pt x="265" y="461"/>
                </a:cubicBezTo>
                <a:cubicBezTo>
                  <a:pt x="272" y="460"/>
                  <a:pt x="279" y="459"/>
                  <a:pt x="286" y="459"/>
                </a:cubicBezTo>
                <a:cubicBezTo>
                  <a:pt x="297" y="459"/>
                  <a:pt x="308" y="461"/>
                  <a:pt x="318" y="464"/>
                </a:cubicBezTo>
                <a:cubicBezTo>
                  <a:pt x="323" y="423"/>
                  <a:pt x="331" y="384"/>
                  <a:pt x="342" y="348"/>
                </a:cubicBezTo>
                <a:cubicBezTo>
                  <a:pt x="405" y="365"/>
                  <a:pt x="474" y="375"/>
                  <a:pt x="545" y="377"/>
                </a:cubicBezTo>
                <a:lnTo>
                  <a:pt x="545" y="546"/>
                </a:lnTo>
                <a:lnTo>
                  <a:pt x="395" y="546"/>
                </a:lnTo>
                <a:cubicBezTo>
                  <a:pt x="397" y="555"/>
                  <a:pt x="398" y="563"/>
                  <a:pt x="398" y="572"/>
                </a:cubicBezTo>
                <a:cubicBezTo>
                  <a:pt x="398" y="581"/>
                  <a:pt x="397" y="590"/>
                  <a:pt x="395" y="598"/>
                </a:cubicBezTo>
                <a:lnTo>
                  <a:pt x="545" y="598"/>
                </a:lnTo>
                <a:lnTo>
                  <a:pt x="545" y="764"/>
                </a:lnTo>
                <a:cubicBezTo>
                  <a:pt x="474" y="766"/>
                  <a:pt x="404" y="776"/>
                  <a:pt x="341" y="793"/>
                </a:cubicBezTo>
                <a:cubicBezTo>
                  <a:pt x="331" y="758"/>
                  <a:pt x="323" y="720"/>
                  <a:pt x="318" y="680"/>
                </a:cubicBezTo>
                <a:cubicBezTo>
                  <a:pt x="308" y="683"/>
                  <a:pt x="297" y="685"/>
                  <a:pt x="286" y="685"/>
                </a:cubicBezTo>
                <a:cubicBezTo>
                  <a:pt x="279" y="685"/>
                  <a:pt x="272" y="684"/>
                  <a:pt x="265" y="683"/>
                </a:cubicBezTo>
                <a:cubicBezTo>
                  <a:pt x="271" y="727"/>
                  <a:pt x="279" y="770"/>
                  <a:pt x="290" y="809"/>
                </a:cubicBezTo>
                <a:cubicBezTo>
                  <a:pt x="261" y="819"/>
                  <a:pt x="233" y="831"/>
                  <a:pt x="208" y="845"/>
                </a:cubicBezTo>
                <a:cubicBezTo>
                  <a:pt x="156" y="775"/>
                  <a:pt x="123" y="690"/>
                  <a:pt x="118" y="598"/>
                </a:cubicBezTo>
                <a:lnTo>
                  <a:pt x="176" y="598"/>
                </a:lnTo>
                <a:cubicBezTo>
                  <a:pt x="174" y="590"/>
                  <a:pt x="173" y="581"/>
                  <a:pt x="173" y="572"/>
                </a:cubicBezTo>
                <a:cubicBezTo>
                  <a:pt x="173" y="563"/>
                  <a:pt x="174" y="555"/>
                  <a:pt x="176" y="546"/>
                </a:cubicBezTo>
                <a:lnTo>
                  <a:pt x="118" y="546"/>
                </a:lnTo>
                <a:cubicBezTo>
                  <a:pt x="122" y="478"/>
                  <a:pt x="141" y="413"/>
                  <a:pt x="172" y="356"/>
                </a:cubicBezTo>
                <a:cubicBezTo>
                  <a:pt x="129" y="353"/>
                  <a:pt x="92" y="326"/>
                  <a:pt x="76" y="288"/>
                </a:cubicBezTo>
                <a:cubicBezTo>
                  <a:pt x="27" y="372"/>
                  <a:pt x="0" y="469"/>
                  <a:pt x="0" y="572"/>
                </a:cubicBezTo>
                <a:cubicBezTo>
                  <a:pt x="0" y="888"/>
                  <a:pt x="256" y="1145"/>
                  <a:pt x="571" y="1145"/>
                </a:cubicBezTo>
                <a:cubicBezTo>
                  <a:pt x="853" y="1145"/>
                  <a:pt x="1088" y="939"/>
                  <a:pt x="1135" y="670"/>
                </a:cubicBezTo>
                <a:cubicBezTo>
                  <a:pt x="1119" y="678"/>
                  <a:pt x="1102" y="682"/>
                  <a:pt x="1084" y="682"/>
                </a:cubicBezTo>
                <a:cubicBezTo>
                  <a:pt x="1059" y="682"/>
                  <a:pt x="1036" y="674"/>
                  <a:pt x="1017" y="660"/>
                </a:cubicBezTo>
                <a:close/>
                <a:moveTo>
                  <a:pt x="758" y="312"/>
                </a:moveTo>
                <a:cubicBezTo>
                  <a:pt x="758" y="346"/>
                  <a:pt x="785" y="373"/>
                  <a:pt x="819" y="373"/>
                </a:cubicBezTo>
                <a:cubicBezTo>
                  <a:pt x="852" y="373"/>
                  <a:pt x="879" y="346"/>
                  <a:pt x="879" y="312"/>
                </a:cubicBezTo>
                <a:cubicBezTo>
                  <a:pt x="879" y="279"/>
                  <a:pt x="852" y="252"/>
                  <a:pt x="819" y="252"/>
                </a:cubicBezTo>
                <a:cubicBezTo>
                  <a:pt x="785" y="252"/>
                  <a:pt x="758" y="279"/>
                  <a:pt x="758" y="312"/>
                </a:cubicBezTo>
                <a:close/>
                <a:moveTo>
                  <a:pt x="179" y="304"/>
                </a:moveTo>
                <a:cubicBezTo>
                  <a:pt x="213" y="304"/>
                  <a:pt x="240" y="277"/>
                  <a:pt x="240" y="243"/>
                </a:cubicBezTo>
                <a:cubicBezTo>
                  <a:pt x="240" y="210"/>
                  <a:pt x="213" y="183"/>
                  <a:pt x="179" y="183"/>
                </a:cubicBezTo>
                <a:cubicBezTo>
                  <a:pt x="146" y="183"/>
                  <a:pt x="119" y="210"/>
                  <a:pt x="119" y="243"/>
                </a:cubicBezTo>
                <a:cubicBezTo>
                  <a:pt x="119" y="277"/>
                  <a:pt x="146" y="304"/>
                  <a:pt x="179" y="304"/>
                </a:cubicBezTo>
                <a:close/>
                <a:moveTo>
                  <a:pt x="286" y="633"/>
                </a:moveTo>
                <a:cubicBezTo>
                  <a:pt x="319" y="633"/>
                  <a:pt x="346" y="606"/>
                  <a:pt x="346" y="572"/>
                </a:cubicBezTo>
                <a:cubicBezTo>
                  <a:pt x="346" y="539"/>
                  <a:pt x="319" y="512"/>
                  <a:pt x="286" y="512"/>
                </a:cubicBezTo>
                <a:cubicBezTo>
                  <a:pt x="252" y="512"/>
                  <a:pt x="225" y="539"/>
                  <a:pt x="225" y="572"/>
                </a:cubicBezTo>
                <a:cubicBezTo>
                  <a:pt x="225" y="606"/>
                  <a:pt x="252" y="633"/>
                  <a:pt x="286" y="6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0" y="6304183"/>
            <a:ext cx="12192000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占位符 1"/>
          <p:cNvSpPr>
            <a:spLocks noGrp="1"/>
          </p:cNvSpPr>
          <p:nvPr>
            <p:ph type="title"/>
          </p:nvPr>
        </p:nvSpPr>
        <p:spPr>
          <a:xfrm>
            <a:off x="1304730" y="331296"/>
            <a:ext cx="4511352" cy="3558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23" name="Group 16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60" y="812682"/>
            <a:ext cx="11419079" cy="5427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0" y="6383698"/>
            <a:ext cx="12192000" cy="47430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01558" y="1243186"/>
            <a:ext cx="10515600" cy="4729826"/>
          </a:xfrm>
        </p:spPr>
        <p:txBody>
          <a:bodyPr>
            <a:normAutofit/>
          </a:bodyPr>
          <a:lstStyle>
            <a:lvl1pPr>
              <a:defRPr sz="2000"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defRPr sz="1800"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>
              <a:defRPr sz="1600"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>
              <a:defRPr sz="1400"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>
              <a:defRPr sz="1400">
                <a:latin typeface="黑体" panose="02010609060101010101" pitchFamily="49" charset="-122"/>
                <a:ea typeface="黑体" panose="020106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1ABD18BB-87A2-4B30-877F-50384EC64A14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框 12"/>
          <p:cNvSpPr txBox="1"/>
          <p:nvPr userDrawn="1"/>
        </p:nvSpPr>
        <p:spPr>
          <a:xfrm>
            <a:off x="368595" y="-63610"/>
            <a:ext cx="4672531" cy="60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" name="矩形 10"/>
          <p:cNvSpPr>
            <a:spLocks noChangeArrowheads="1"/>
          </p:cNvSpPr>
          <p:nvPr userDrawn="1"/>
        </p:nvSpPr>
        <p:spPr bwMode="auto">
          <a:xfrm>
            <a:off x="1102134" y="233293"/>
            <a:ext cx="4266312" cy="551890"/>
          </a:xfrm>
          <a:prstGeom prst="rect">
            <a:avLst/>
          </a:prstGeom>
          <a:solidFill>
            <a:srgbClr val="E8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Freeform 6"/>
          <p:cNvSpPr/>
          <p:nvPr userDrawn="1"/>
        </p:nvSpPr>
        <p:spPr bwMode="auto">
          <a:xfrm>
            <a:off x="41275" y="31940"/>
            <a:ext cx="1331969" cy="852587"/>
          </a:xfrm>
          <a:custGeom>
            <a:avLst/>
            <a:gdLst>
              <a:gd name="T0" fmla="*/ 5726 w 1535"/>
              <a:gd name="T1" fmla="*/ 0 h 907"/>
              <a:gd name="T2" fmla="*/ 1255712 w 1535"/>
              <a:gd name="T3" fmla="*/ 0 h 907"/>
              <a:gd name="T4" fmla="*/ 996389 w 1535"/>
              <a:gd name="T5" fmla="*/ 738188 h 907"/>
              <a:gd name="T6" fmla="*/ 0 w 1535"/>
              <a:gd name="T7" fmla="*/ 738188 h 907"/>
              <a:gd name="T8" fmla="*/ 5726 w 1535"/>
              <a:gd name="T9" fmla="*/ 0 h 90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535" h="907">
                <a:moveTo>
                  <a:pt x="7" y="0"/>
                </a:moveTo>
                <a:lnTo>
                  <a:pt x="1535" y="0"/>
                </a:lnTo>
                <a:lnTo>
                  <a:pt x="1218" y="907"/>
                </a:lnTo>
                <a:lnTo>
                  <a:pt x="0" y="907"/>
                </a:lnTo>
                <a:lnTo>
                  <a:pt x="7" y="0"/>
                </a:lnTo>
                <a:close/>
              </a:path>
            </a:pathLst>
          </a:custGeom>
          <a:solidFill>
            <a:srgbClr val="E80000"/>
          </a:solidFill>
          <a:ln>
            <a:noFill/>
          </a:ln>
          <a:effectLst>
            <a:outerShdw dist="63500" dir="2700000" sx="100999" sy="100999" algn="tl" rotWithShape="0">
              <a:srgbClr val="0D0D0D">
                <a:alpha val="39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" name="Freeform 14"/>
          <p:cNvSpPr>
            <a:spLocks noEditPoints="1"/>
          </p:cNvSpPr>
          <p:nvPr userDrawn="1"/>
        </p:nvSpPr>
        <p:spPr bwMode="auto">
          <a:xfrm>
            <a:off x="500981" y="115948"/>
            <a:ext cx="601154" cy="605061"/>
          </a:xfrm>
          <a:custGeom>
            <a:avLst/>
            <a:gdLst>
              <a:gd name="T0" fmla="*/ 506846 w 1145"/>
              <a:gd name="T1" fmla="*/ 260336 h 1145"/>
              <a:gd name="T2" fmla="*/ 566737 w 1145"/>
              <a:gd name="T3" fmla="*/ 260336 h 1145"/>
              <a:gd name="T4" fmla="*/ 407853 w 1145"/>
              <a:gd name="T5" fmla="*/ 348640 h 1145"/>
              <a:gd name="T6" fmla="*/ 407853 w 1145"/>
              <a:gd name="T7" fmla="*/ 404001 h 1145"/>
              <a:gd name="T8" fmla="*/ 407853 w 1145"/>
              <a:gd name="T9" fmla="*/ 348640 h 1145"/>
              <a:gd name="T10" fmla="*/ 177198 w 1145"/>
              <a:gd name="T11" fmla="*/ 136345 h 1145"/>
              <a:gd name="T12" fmla="*/ 269757 w 1145"/>
              <a:gd name="T13" fmla="*/ 53989 h 1145"/>
              <a:gd name="T14" fmla="*/ 269757 w 1145"/>
              <a:gd name="T15" fmla="*/ 469886 h 1145"/>
              <a:gd name="T16" fmla="*/ 176208 w 1145"/>
              <a:gd name="T17" fmla="*/ 385700 h 1145"/>
              <a:gd name="T18" fmla="*/ 269757 w 1145"/>
              <a:gd name="T19" fmla="*/ 469886 h 1145"/>
              <a:gd name="T20" fmla="*/ 150965 w 1145"/>
              <a:gd name="T21" fmla="*/ 393021 h 1145"/>
              <a:gd name="T22" fmla="*/ 119782 w 1145"/>
              <a:gd name="T23" fmla="*/ 405374 h 1145"/>
              <a:gd name="T24" fmla="*/ 462794 w 1145"/>
              <a:gd name="T25" fmla="*/ 386615 h 1145"/>
              <a:gd name="T26" fmla="*/ 419732 w 1145"/>
              <a:gd name="T27" fmla="*/ 426878 h 1145"/>
              <a:gd name="T28" fmla="*/ 398448 w 1145"/>
              <a:gd name="T29" fmla="*/ 426878 h 1145"/>
              <a:gd name="T30" fmla="*/ 336082 w 1145"/>
              <a:gd name="T31" fmla="*/ 463938 h 1145"/>
              <a:gd name="T32" fmla="*/ 295495 w 1145"/>
              <a:gd name="T33" fmla="*/ 373347 h 1145"/>
              <a:gd name="T34" fmla="*/ 352416 w 1145"/>
              <a:gd name="T35" fmla="*/ 376092 h 1145"/>
              <a:gd name="T36" fmla="*/ 295495 w 1145"/>
              <a:gd name="T37" fmla="*/ 349555 h 1145"/>
              <a:gd name="T38" fmla="*/ 411317 w 1145"/>
              <a:gd name="T39" fmla="*/ 273605 h 1145"/>
              <a:gd name="T40" fmla="*/ 407853 w 1145"/>
              <a:gd name="T41" fmla="*/ 324391 h 1145"/>
              <a:gd name="T42" fmla="*/ 437056 w 1145"/>
              <a:gd name="T43" fmla="*/ 273605 h 1145"/>
              <a:gd name="T44" fmla="*/ 480613 w 1145"/>
              <a:gd name="T45" fmla="*/ 260336 h 1145"/>
              <a:gd name="T46" fmla="*/ 437056 w 1145"/>
              <a:gd name="T47" fmla="*/ 249813 h 1145"/>
              <a:gd name="T48" fmla="*/ 405378 w 1145"/>
              <a:gd name="T49" fmla="*/ 194451 h 1145"/>
              <a:gd name="T50" fmla="*/ 295495 w 1145"/>
              <a:gd name="T51" fmla="*/ 249813 h 1145"/>
              <a:gd name="T52" fmla="*/ 355881 w 1145"/>
              <a:gd name="T53" fmla="*/ 166999 h 1145"/>
              <a:gd name="T54" fmla="*/ 295495 w 1145"/>
              <a:gd name="T55" fmla="*/ 148698 h 1145"/>
              <a:gd name="T56" fmla="*/ 336082 w 1145"/>
              <a:gd name="T57" fmla="*/ 59479 h 1145"/>
              <a:gd name="T58" fmla="*/ 395973 w 1145"/>
              <a:gd name="T59" fmla="*/ 91964 h 1145"/>
              <a:gd name="T60" fmla="*/ 411812 w 1145"/>
              <a:gd name="T61" fmla="*/ 91507 h 1145"/>
              <a:gd name="T62" fmla="*/ 461804 w 1145"/>
              <a:gd name="T63" fmla="*/ 135887 h 1145"/>
              <a:gd name="T64" fmla="*/ 536544 w 1145"/>
              <a:gd name="T65" fmla="*/ 208635 h 1145"/>
              <a:gd name="T66" fmla="*/ 282626 w 1145"/>
              <a:gd name="T67" fmla="*/ 0 h 1145"/>
              <a:gd name="T68" fmla="*/ 143045 w 1145"/>
              <a:gd name="T69" fmla="*/ 99285 h 1145"/>
              <a:gd name="T70" fmla="*/ 151955 w 1145"/>
              <a:gd name="T71" fmla="*/ 129024 h 1145"/>
              <a:gd name="T72" fmla="*/ 129186 w 1145"/>
              <a:gd name="T73" fmla="*/ 146410 h 1145"/>
              <a:gd name="T74" fmla="*/ 131166 w 1145"/>
              <a:gd name="T75" fmla="*/ 210923 h 1145"/>
              <a:gd name="T76" fmla="*/ 157399 w 1145"/>
              <a:gd name="T77" fmla="*/ 212295 h 1145"/>
              <a:gd name="T78" fmla="*/ 269757 w 1145"/>
              <a:gd name="T79" fmla="*/ 172490 h 1145"/>
              <a:gd name="T80" fmla="*/ 195512 w 1145"/>
              <a:gd name="T81" fmla="*/ 249813 h 1145"/>
              <a:gd name="T82" fmla="*/ 195512 w 1145"/>
              <a:gd name="T83" fmla="*/ 273605 h 1145"/>
              <a:gd name="T84" fmla="*/ 269757 w 1145"/>
              <a:gd name="T85" fmla="*/ 349555 h 1145"/>
              <a:gd name="T86" fmla="*/ 157399 w 1145"/>
              <a:gd name="T87" fmla="*/ 311122 h 1145"/>
              <a:gd name="T88" fmla="*/ 131166 w 1145"/>
              <a:gd name="T89" fmla="*/ 312495 h 1145"/>
              <a:gd name="T90" fmla="*/ 102953 w 1145"/>
              <a:gd name="T91" fmla="*/ 386615 h 1145"/>
              <a:gd name="T92" fmla="*/ 87114 w 1145"/>
              <a:gd name="T93" fmla="*/ 273605 h 1145"/>
              <a:gd name="T94" fmla="*/ 87114 w 1145"/>
              <a:gd name="T95" fmla="*/ 249813 h 1145"/>
              <a:gd name="T96" fmla="*/ 85134 w 1145"/>
              <a:gd name="T97" fmla="*/ 162882 h 1145"/>
              <a:gd name="T98" fmla="*/ 0 w 1145"/>
              <a:gd name="T99" fmla="*/ 261709 h 1145"/>
              <a:gd name="T100" fmla="*/ 561787 w 1145"/>
              <a:gd name="T101" fmla="*/ 306547 h 1145"/>
              <a:gd name="T102" fmla="*/ 503381 w 1145"/>
              <a:gd name="T103" fmla="*/ 301972 h 1145"/>
              <a:gd name="T104" fmla="*/ 405378 w 1145"/>
              <a:gd name="T105" fmla="*/ 170660 h 1145"/>
              <a:gd name="T106" fmla="*/ 405378 w 1145"/>
              <a:gd name="T107" fmla="*/ 115298 h 1145"/>
              <a:gd name="T108" fmla="*/ 88599 w 1145"/>
              <a:gd name="T109" fmla="*/ 139090 h 1145"/>
              <a:gd name="T110" fmla="*/ 88599 w 1145"/>
              <a:gd name="T111" fmla="*/ 83728 h 1145"/>
              <a:gd name="T112" fmla="*/ 88599 w 1145"/>
              <a:gd name="T113" fmla="*/ 139090 h 1145"/>
              <a:gd name="T114" fmla="*/ 171259 w 1145"/>
              <a:gd name="T115" fmla="*/ 261709 h 1145"/>
              <a:gd name="T116" fmla="*/ 111368 w 1145"/>
              <a:gd name="T117" fmla="*/ 261709 h 1145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1145" h="1145">
                <a:moveTo>
                  <a:pt x="1084" y="509"/>
                </a:moveTo>
                <a:cubicBezTo>
                  <a:pt x="1051" y="509"/>
                  <a:pt x="1024" y="536"/>
                  <a:pt x="1024" y="569"/>
                </a:cubicBezTo>
                <a:cubicBezTo>
                  <a:pt x="1024" y="603"/>
                  <a:pt x="1051" y="630"/>
                  <a:pt x="1084" y="630"/>
                </a:cubicBezTo>
                <a:cubicBezTo>
                  <a:pt x="1117" y="630"/>
                  <a:pt x="1145" y="603"/>
                  <a:pt x="1145" y="569"/>
                </a:cubicBezTo>
                <a:cubicBezTo>
                  <a:pt x="1145" y="536"/>
                  <a:pt x="1117" y="509"/>
                  <a:pt x="1084" y="509"/>
                </a:cubicBezTo>
                <a:close/>
                <a:moveTo>
                  <a:pt x="824" y="762"/>
                </a:moveTo>
                <a:cubicBezTo>
                  <a:pt x="791" y="762"/>
                  <a:pt x="764" y="789"/>
                  <a:pt x="764" y="822"/>
                </a:cubicBezTo>
                <a:cubicBezTo>
                  <a:pt x="764" y="856"/>
                  <a:pt x="791" y="883"/>
                  <a:pt x="824" y="883"/>
                </a:cubicBezTo>
                <a:cubicBezTo>
                  <a:pt x="858" y="883"/>
                  <a:pt x="885" y="856"/>
                  <a:pt x="885" y="822"/>
                </a:cubicBezTo>
                <a:cubicBezTo>
                  <a:pt x="885" y="789"/>
                  <a:pt x="858" y="762"/>
                  <a:pt x="824" y="762"/>
                </a:cubicBezTo>
                <a:close/>
                <a:moveTo>
                  <a:pt x="545" y="325"/>
                </a:moveTo>
                <a:cubicBezTo>
                  <a:pt x="479" y="323"/>
                  <a:pt x="416" y="314"/>
                  <a:pt x="358" y="298"/>
                </a:cubicBezTo>
                <a:cubicBezTo>
                  <a:pt x="384" y="226"/>
                  <a:pt x="421" y="168"/>
                  <a:pt x="463" y="130"/>
                </a:cubicBezTo>
                <a:cubicBezTo>
                  <a:pt x="490" y="124"/>
                  <a:pt x="517" y="120"/>
                  <a:pt x="545" y="118"/>
                </a:cubicBezTo>
                <a:lnTo>
                  <a:pt x="545" y="325"/>
                </a:lnTo>
                <a:close/>
                <a:moveTo>
                  <a:pt x="545" y="1027"/>
                </a:moveTo>
                <a:cubicBezTo>
                  <a:pt x="517" y="1025"/>
                  <a:pt x="490" y="1021"/>
                  <a:pt x="463" y="1014"/>
                </a:cubicBezTo>
                <a:cubicBezTo>
                  <a:pt x="420" y="976"/>
                  <a:pt x="383" y="917"/>
                  <a:pt x="356" y="843"/>
                </a:cubicBezTo>
                <a:cubicBezTo>
                  <a:pt x="415" y="827"/>
                  <a:pt x="479" y="818"/>
                  <a:pt x="545" y="816"/>
                </a:cubicBezTo>
                <a:lnTo>
                  <a:pt x="545" y="1027"/>
                </a:lnTo>
                <a:close/>
                <a:moveTo>
                  <a:pt x="242" y="886"/>
                </a:moveTo>
                <a:cubicBezTo>
                  <a:pt x="262" y="876"/>
                  <a:pt x="283" y="867"/>
                  <a:pt x="305" y="859"/>
                </a:cubicBezTo>
                <a:cubicBezTo>
                  <a:pt x="321" y="903"/>
                  <a:pt x="340" y="942"/>
                  <a:pt x="362" y="976"/>
                </a:cubicBezTo>
                <a:cubicBezTo>
                  <a:pt x="317" y="953"/>
                  <a:pt x="277" y="922"/>
                  <a:pt x="242" y="886"/>
                </a:cubicBezTo>
                <a:close/>
                <a:moveTo>
                  <a:pt x="1017" y="660"/>
                </a:moveTo>
                <a:cubicBezTo>
                  <a:pt x="1004" y="728"/>
                  <a:pt x="975" y="791"/>
                  <a:pt x="935" y="845"/>
                </a:cubicBezTo>
                <a:cubicBezTo>
                  <a:pt x="935" y="845"/>
                  <a:pt x="935" y="845"/>
                  <a:pt x="935" y="845"/>
                </a:cubicBezTo>
                <a:cubicBezTo>
                  <a:pt x="926" y="888"/>
                  <a:pt x="892" y="923"/>
                  <a:pt x="848" y="933"/>
                </a:cubicBezTo>
                <a:cubicBezTo>
                  <a:pt x="827" y="949"/>
                  <a:pt x="805" y="963"/>
                  <a:pt x="781" y="976"/>
                </a:cubicBezTo>
                <a:cubicBezTo>
                  <a:pt x="789" y="963"/>
                  <a:pt x="797" y="948"/>
                  <a:pt x="805" y="933"/>
                </a:cubicBezTo>
                <a:cubicBezTo>
                  <a:pt x="787" y="930"/>
                  <a:pt x="770" y="923"/>
                  <a:pt x="756" y="912"/>
                </a:cubicBezTo>
                <a:cubicBezTo>
                  <a:pt x="734" y="954"/>
                  <a:pt x="708" y="989"/>
                  <a:pt x="679" y="1014"/>
                </a:cubicBezTo>
                <a:cubicBezTo>
                  <a:pt x="653" y="1021"/>
                  <a:pt x="625" y="1025"/>
                  <a:pt x="597" y="1027"/>
                </a:cubicBezTo>
                <a:lnTo>
                  <a:pt x="597" y="816"/>
                </a:lnTo>
                <a:cubicBezTo>
                  <a:pt x="637" y="817"/>
                  <a:pt x="675" y="821"/>
                  <a:pt x="712" y="827"/>
                </a:cubicBezTo>
                <a:cubicBezTo>
                  <a:pt x="712" y="826"/>
                  <a:pt x="712" y="824"/>
                  <a:pt x="712" y="822"/>
                </a:cubicBezTo>
                <a:cubicBezTo>
                  <a:pt x="712" y="806"/>
                  <a:pt x="715" y="790"/>
                  <a:pt x="722" y="776"/>
                </a:cubicBezTo>
                <a:cubicBezTo>
                  <a:pt x="682" y="769"/>
                  <a:pt x="640" y="765"/>
                  <a:pt x="597" y="764"/>
                </a:cubicBezTo>
                <a:lnTo>
                  <a:pt x="597" y="598"/>
                </a:lnTo>
                <a:lnTo>
                  <a:pt x="831" y="598"/>
                </a:lnTo>
                <a:cubicBezTo>
                  <a:pt x="830" y="637"/>
                  <a:pt x="826" y="674"/>
                  <a:pt x="820" y="710"/>
                </a:cubicBezTo>
                <a:cubicBezTo>
                  <a:pt x="822" y="710"/>
                  <a:pt x="823" y="709"/>
                  <a:pt x="824" y="709"/>
                </a:cubicBezTo>
                <a:cubicBezTo>
                  <a:pt x="842" y="709"/>
                  <a:pt x="858" y="713"/>
                  <a:pt x="872" y="720"/>
                </a:cubicBezTo>
                <a:cubicBezTo>
                  <a:pt x="878" y="681"/>
                  <a:pt x="882" y="641"/>
                  <a:pt x="883" y="598"/>
                </a:cubicBezTo>
                <a:lnTo>
                  <a:pt x="975" y="598"/>
                </a:lnTo>
                <a:cubicBezTo>
                  <a:pt x="973" y="589"/>
                  <a:pt x="971" y="579"/>
                  <a:pt x="971" y="569"/>
                </a:cubicBezTo>
                <a:cubicBezTo>
                  <a:pt x="971" y="561"/>
                  <a:pt x="972" y="554"/>
                  <a:pt x="974" y="546"/>
                </a:cubicBezTo>
                <a:lnTo>
                  <a:pt x="883" y="546"/>
                </a:lnTo>
                <a:cubicBezTo>
                  <a:pt x="882" y="500"/>
                  <a:pt x="878" y="455"/>
                  <a:pt x="870" y="413"/>
                </a:cubicBezTo>
                <a:cubicBezTo>
                  <a:pt x="855" y="421"/>
                  <a:pt x="837" y="425"/>
                  <a:pt x="819" y="425"/>
                </a:cubicBezTo>
                <a:cubicBezTo>
                  <a:pt x="826" y="464"/>
                  <a:pt x="830" y="504"/>
                  <a:pt x="831" y="546"/>
                </a:cubicBezTo>
                <a:lnTo>
                  <a:pt x="597" y="546"/>
                </a:lnTo>
                <a:lnTo>
                  <a:pt x="597" y="377"/>
                </a:lnTo>
                <a:cubicBezTo>
                  <a:pt x="639" y="376"/>
                  <a:pt x="680" y="372"/>
                  <a:pt x="719" y="365"/>
                </a:cubicBezTo>
                <a:cubicBezTo>
                  <a:pt x="711" y="350"/>
                  <a:pt x="707" y="333"/>
                  <a:pt x="706" y="314"/>
                </a:cubicBezTo>
                <a:cubicBezTo>
                  <a:pt x="671" y="320"/>
                  <a:pt x="635" y="323"/>
                  <a:pt x="597" y="325"/>
                </a:cubicBezTo>
                <a:lnTo>
                  <a:pt x="597" y="118"/>
                </a:lnTo>
                <a:cubicBezTo>
                  <a:pt x="625" y="120"/>
                  <a:pt x="653" y="124"/>
                  <a:pt x="679" y="130"/>
                </a:cubicBezTo>
                <a:cubicBezTo>
                  <a:pt x="706" y="154"/>
                  <a:pt x="730" y="185"/>
                  <a:pt x="751" y="223"/>
                </a:cubicBezTo>
                <a:cubicBezTo>
                  <a:pt x="765" y="212"/>
                  <a:pt x="782" y="204"/>
                  <a:pt x="800" y="201"/>
                </a:cubicBezTo>
                <a:cubicBezTo>
                  <a:pt x="794" y="190"/>
                  <a:pt x="787" y="179"/>
                  <a:pt x="781" y="169"/>
                </a:cubicBezTo>
                <a:cubicBezTo>
                  <a:pt x="799" y="178"/>
                  <a:pt x="816" y="189"/>
                  <a:pt x="832" y="200"/>
                </a:cubicBezTo>
                <a:cubicBezTo>
                  <a:pt x="883" y="206"/>
                  <a:pt x="924" y="247"/>
                  <a:pt x="931" y="298"/>
                </a:cubicBezTo>
                <a:cubicBezTo>
                  <a:pt x="931" y="298"/>
                  <a:pt x="932" y="298"/>
                  <a:pt x="933" y="297"/>
                </a:cubicBezTo>
                <a:cubicBezTo>
                  <a:pt x="973" y="350"/>
                  <a:pt x="1002" y="412"/>
                  <a:pt x="1016" y="480"/>
                </a:cubicBezTo>
                <a:cubicBezTo>
                  <a:pt x="1035" y="465"/>
                  <a:pt x="1059" y="456"/>
                  <a:pt x="1084" y="456"/>
                </a:cubicBezTo>
                <a:cubicBezTo>
                  <a:pt x="1102" y="456"/>
                  <a:pt x="1118" y="461"/>
                  <a:pt x="1133" y="468"/>
                </a:cubicBezTo>
                <a:cubicBezTo>
                  <a:pt x="1084" y="202"/>
                  <a:pt x="851" y="0"/>
                  <a:pt x="571" y="0"/>
                </a:cubicBezTo>
                <a:cubicBezTo>
                  <a:pt x="432" y="0"/>
                  <a:pt x="304" y="50"/>
                  <a:pt x="205" y="133"/>
                </a:cubicBezTo>
                <a:cubicBezTo>
                  <a:pt x="246" y="143"/>
                  <a:pt x="279" y="176"/>
                  <a:pt x="289" y="217"/>
                </a:cubicBezTo>
                <a:cubicBezTo>
                  <a:pt x="311" y="199"/>
                  <a:pt x="336" y="182"/>
                  <a:pt x="362" y="169"/>
                </a:cubicBezTo>
                <a:cubicBezTo>
                  <a:pt x="341" y="202"/>
                  <a:pt x="322" y="240"/>
                  <a:pt x="307" y="282"/>
                </a:cubicBezTo>
                <a:cubicBezTo>
                  <a:pt x="300" y="280"/>
                  <a:pt x="294" y="277"/>
                  <a:pt x="287" y="275"/>
                </a:cubicBezTo>
                <a:cubicBezTo>
                  <a:pt x="282" y="292"/>
                  <a:pt x="273" y="308"/>
                  <a:pt x="261" y="320"/>
                </a:cubicBezTo>
                <a:cubicBezTo>
                  <a:pt x="271" y="324"/>
                  <a:pt x="280" y="328"/>
                  <a:pt x="291" y="332"/>
                </a:cubicBezTo>
                <a:cubicBezTo>
                  <a:pt x="279" y="372"/>
                  <a:pt x="271" y="416"/>
                  <a:pt x="265" y="461"/>
                </a:cubicBezTo>
                <a:cubicBezTo>
                  <a:pt x="272" y="460"/>
                  <a:pt x="279" y="459"/>
                  <a:pt x="286" y="459"/>
                </a:cubicBezTo>
                <a:cubicBezTo>
                  <a:pt x="297" y="459"/>
                  <a:pt x="308" y="461"/>
                  <a:pt x="318" y="464"/>
                </a:cubicBezTo>
                <a:cubicBezTo>
                  <a:pt x="323" y="423"/>
                  <a:pt x="331" y="384"/>
                  <a:pt x="342" y="348"/>
                </a:cubicBezTo>
                <a:cubicBezTo>
                  <a:pt x="405" y="365"/>
                  <a:pt x="474" y="375"/>
                  <a:pt x="545" y="377"/>
                </a:cubicBezTo>
                <a:lnTo>
                  <a:pt x="545" y="546"/>
                </a:lnTo>
                <a:lnTo>
                  <a:pt x="395" y="546"/>
                </a:lnTo>
                <a:cubicBezTo>
                  <a:pt x="397" y="555"/>
                  <a:pt x="398" y="563"/>
                  <a:pt x="398" y="572"/>
                </a:cubicBezTo>
                <a:cubicBezTo>
                  <a:pt x="398" y="581"/>
                  <a:pt x="397" y="590"/>
                  <a:pt x="395" y="598"/>
                </a:cubicBezTo>
                <a:lnTo>
                  <a:pt x="545" y="598"/>
                </a:lnTo>
                <a:lnTo>
                  <a:pt x="545" y="764"/>
                </a:lnTo>
                <a:cubicBezTo>
                  <a:pt x="474" y="766"/>
                  <a:pt x="404" y="776"/>
                  <a:pt x="341" y="793"/>
                </a:cubicBezTo>
                <a:cubicBezTo>
                  <a:pt x="331" y="758"/>
                  <a:pt x="323" y="720"/>
                  <a:pt x="318" y="680"/>
                </a:cubicBezTo>
                <a:cubicBezTo>
                  <a:pt x="308" y="683"/>
                  <a:pt x="297" y="685"/>
                  <a:pt x="286" y="685"/>
                </a:cubicBezTo>
                <a:cubicBezTo>
                  <a:pt x="279" y="685"/>
                  <a:pt x="272" y="684"/>
                  <a:pt x="265" y="683"/>
                </a:cubicBezTo>
                <a:cubicBezTo>
                  <a:pt x="271" y="727"/>
                  <a:pt x="279" y="770"/>
                  <a:pt x="290" y="809"/>
                </a:cubicBezTo>
                <a:cubicBezTo>
                  <a:pt x="261" y="819"/>
                  <a:pt x="233" y="831"/>
                  <a:pt x="208" y="845"/>
                </a:cubicBezTo>
                <a:cubicBezTo>
                  <a:pt x="156" y="775"/>
                  <a:pt x="123" y="690"/>
                  <a:pt x="118" y="598"/>
                </a:cubicBezTo>
                <a:lnTo>
                  <a:pt x="176" y="598"/>
                </a:lnTo>
                <a:cubicBezTo>
                  <a:pt x="174" y="590"/>
                  <a:pt x="173" y="581"/>
                  <a:pt x="173" y="572"/>
                </a:cubicBezTo>
                <a:cubicBezTo>
                  <a:pt x="173" y="563"/>
                  <a:pt x="174" y="555"/>
                  <a:pt x="176" y="546"/>
                </a:cubicBezTo>
                <a:lnTo>
                  <a:pt x="118" y="546"/>
                </a:lnTo>
                <a:cubicBezTo>
                  <a:pt x="122" y="478"/>
                  <a:pt x="141" y="413"/>
                  <a:pt x="172" y="356"/>
                </a:cubicBezTo>
                <a:cubicBezTo>
                  <a:pt x="129" y="353"/>
                  <a:pt x="92" y="326"/>
                  <a:pt x="76" y="288"/>
                </a:cubicBezTo>
                <a:cubicBezTo>
                  <a:pt x="27" y="372"/>
                  <a:pt x="0" y="469"/>
                  <a:pt x="0" y="572"/>
                </a:cubicBezTo>
                <a:cubicBezTo>
                  <a:pt x="0" y="888"/>
                  <a:pt x="256" y="1145"/>
                  <a:pt x="571" y="1145"/>
                </a:cubicBezTo>
                <a:cubicBezTo>
                  <a:pt x="853" y="1145"/>
                  <a:pt x="1088" y="939"/>
                  <a:pt x="1135" y="670"/>
                </a:cubicBezTo>
                <a:cubicBezTo>
                  <a:pt x="1119" y="678"/>
                  <a:pt x="1102" y="682"/>
                  <a:pt x="1084" y="682"/>
                </a:cubicBezTo>
                <a:cubicBezTo>
                  <a:pt x="1059" y="682"/>
                  <a:pt x="1036" y="674"/>
                  <a:pt x="1017" y="660"/>
                </a:cubicBezTo>
                <a:close/>
                <a:moveTo>
                  <a:pt x="758" y="312"/>
                </a:moveTo>
                <a:cubicBezTo>
                  <a:pt x="758" y="346"/>
                  <a:pt x="785" y="373"/>
                  <a:pt x="819" y="373"/>
                </a:cubicBezTo>
                <a:cubicBezTo>
                  <a:pt x="852" y="373"/>
                  <a:pt x="879" y="346"/>
                  <a:pt x="879" y="312"/>
                </a:cubicBezTo>
                <a:cubicBezTo>
                  <a:pt x="879" y="279"/>
                  <a:pt x="852" y="252"/>
                  <a:pt x="819" y="252"/>
                </a:cubicBezTo>
                <a:cubicBezTo>
                  <a:pt x="785" y="252"/>
                  <a:pt x="758" y="279"/>
                  <a:pt x="758" y="312"/>
                </a:cubicBezTo>
                <a:close/>
                <a:moveTo>
                  <a:pt x="179" y="304"/>
                </a:moveTo>
                <a:cubicBezTo>
                  <a:pt x="213" y="304"/>
                  <a:pt x="240" y="277"/>
                  <a:pt x="240" y="243"/>
                </a:cubicBezTo>
                <a:cubicBezTo>
                  <a:pt x="240" y="210"/>
                  <a:pt x="213" y="183"/>
                  <a:pt x="179" y="183"/>
                </a:cubicBezTo>
                <a:cubicBezTo>
                  <a:pt x="146" y="183"/>
                  <a:pt x="119" y="210"/>
                  <a:pt x="119" y="243"/>
                </a:cubicBezTo>
                <a:cubicBezTo>
                  <a:pt x="119" y="277"/>
                  <a:pt x="146" y="304"/>
                  <a:pt x="179" y="304"/>
                </a:cubicBezTo>
                <a:close/>
                <a:moveTo>
                  <a:pt x="286" y="633"/>
                </a:moveTo>
                <a:cubicBezTo>
                  <a:pt x="319" y="633"/>
                  <a:pt x="346" y="606"/>
                  <a:pt x="346" y="572"/>
                </a:cubicBezTo>
                <a:cubicBezTo>
                  <a:pt x="346" y="539"/>
                  <a:pt x="319" y="512"/>
                  <a:pt x="286" y="512"/>
                </a:cubicBezTo>
                <a:cubicBezTo>
                  <a:pt x="252" y="512"/>
                  <a:pt x="225" y="539"/>
                  <a:pt x="225" y="572"/>
                </a:cubicBezTo>
                <a:cubicBezTo>
                  <a:pt x="225" y="606"/>
                  <a:pt x="252" y="633"/>
                  <a:pt x="286" y="6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0" y="6304183"/>
            <a:ext cx="12192000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标题占位符 1"/>
          <p:cNvSpPr>
            <a:spLocks noGrp="1"/>
          </p:cNvSpPr>
          <p:nvPr>
            <p:ph type="title"/>
          </p:nvPr>
        </p:nvSpPr>
        <p:spPr>
          <a:xfrm>
            <a:off x="1304729" y="331296"/>
            <a:ext cx="4710405" cy="3558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80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E0523-24B4-48A3-A6F8-6F518B9194C1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EC56B-0D7A-474F-920E-C040ECBFEEF2}" type="datetime1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1045E-1D3D-4806-B5C3-5CAA5B5459E5}" type="datetime1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575496" y="665019"/>
            <a:ext cx="11041008" cy="578054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0" y="-101600"/>
            <a:ext cx="3899552" cy="449349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flipH="1" flipV="1">
            <a:off x="8292448" y="2475344"/>
            <a:ext cx="3899552" cy="44934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575496" y="665019"/>
            <a:ext cx="11041008" cy="578054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-92966" y="0"/>
            <a:ext cx="2368473" cy="2400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 flipH="1">
            <a:off x="9984700" y="0"/>
            <a:ext cx="2368473" cy="240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A064-B188-4023-93FD-83233FE172C1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6" name="椭圆 7"/>
          <p:cNvGrpSpPr/>
          <p:nvPr/>
        </p:nvGrpSpPr>
        <p:grpSpPr bwMode="auto">
          <a:xfrm>
            <a:off x="3121025" y="5651500"/>
            <a:ext cx="6523038" cy="1060450"/>
            <a:chOff x="0" y="0"/>
            <a:chExt cx="4109" cy="668"/>
          </a:xfrm>
        </p:grpSpPr>
        <p:pic>
          <p:nvPicPr>
            <p:cNvPr id="3077" name="椭圆 7"/>
            <p:cNvPicPr>
              <a:picLocks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4109" cy="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78" name="Text Box 6"/>
            <p:cNvSpPr txBox="1">
              <a:spLocks noChangeArrowheads="1"/>
            </p:cNvSpPr>
            <p:nvPr/>
          </p:nvSpPr>
          <p:spPr bwMode="auto">
            <a:xfrm>
              <a:off x="603" y="98"/>
              <a:ext cx="2905" cy="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3081" name="矩形 4"/>
          <p:cNvSpPr>
            <a:spLocks noChangeArrowheads="1"/>
          </p:cNvSpPr>
          <p:nvPr/>
        </p:nvSpPr>
        <p:spPr bwMode="auto">
          <a:xfrm>
            <a:off x="0" y="0"/>
            <a:ext cx="12192000" cy="525463"/>
          </a:xfrm>
          <a:prstGeom prst="rect">
            <a:avLst/>
          </a:prstGeom>
          <a:solidFill>
            <a:srgbClr val="C00000">
              <a:alpha val="85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82" name="燕尾形 6"/>
          <p:cNvSpPr>
            <a:spLocks noChangeArrowheads="1"/>
          </p:cNvSpPr>
          <p:nvPr/>
        </p:nvSpPr>
        <p:spPr bwMode="auto">
          <a:xfrm>
            <a:off x="1131888" y="0"/>
            <a:ext cx="420687" cy="525463"/>
          </a:xfrm>
          <a:prstGeom prst="chevron">
            <a:avLst>
              <a:gd name="adj" fmla="val 6034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3083" name="燕尾形 17"/>
          <p:cNvSpPr>
            <a:spLocks noChangeArrowheads="1"/>
          </p:cNvSpPr>
          <p:nvPr/>
        </p:nvSpPr>
        <p:spPr bwMode="auto">
          <a:xfrm>
            <a:off x="1443038" y="0"/>
            <a:ext cx="420687" cy="525463"/>
          </a:xfrm>
          <a:prstGeom prst="chevron">
            <a:avLst>
              <a:gd name="adj" fmla="val 6034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pic>
        <p:nvPicPr>
          <p:cNvPr id="3079" name="图片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" y="4052888"/>
            <a:ext cx="12118975" cy="2206625"/>
          </a:xfrm>
          <a:prstGeom prst="rect">
            <a:avLst/>
          </a:prstGeom>
          <a:noFill/>
          <a:ln>
            <a:noFill/>
          </a:ln>
          <a:effectLst>
            <a:outerShdw dist="38100" dir="135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" name="组合 19"/>
          <p:cNvGrpSpPr/>
          <p:nvPr/>
        </p:nvGrpSpPr>
        <p:grpSpPr>
          <a:xfrm>
            <a:off x="116268" y="1896896"/>
            <a:ext cx="11900453" cy="2308826"/>
            <a:chOff x="-31" y="1398734"/>
            <a:chExt cx="12184216" cy="2376000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31" y="1398734"/>
              <a:ext cx="2508554" cy="2376000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33878" y="1398734"/>
              <a:ext cx="3257496" cy="2376000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8522" y="1398734"/>
              <a:ext cx="3325355" cy="2376000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60114" y="1398734"/>
              <a:ext cx="3124071" cy="2376000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</p:pic>
      </p:grpSp>
      <p:sp>
        <p:nvSpPr>
          <p:cNvPr id="25" name="矩形 2"/>
          <p:cNvSpPr>
            <a:spLocks noChangeArrowheads="1"/>
          </p:cNvSpPr>
          <p:nvPr/>
        </p:nvSpPr>
        <p:spPr bwMode="auto">
          <a:xfrm>
            <a:off x="0" y="1896896"/>
            <a:ext cx="12009716" cy="2308826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6120" y="2166194"/>
            <a:ext cx="76530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kern="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南雄旅游游客大数据分析月报</a:t>
            </a:r>
            <a:endParaRPr lang="zh-CN" altLang="en-US" sz="4000" b="1" kern="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" name="副标题 2"/>
          <p:cNvSpPr txBox="1"/>
          <p:nvPr/>
        </p:nvSpPr>
        <p:spPr>
          <a:xfrm>
            <a:off x="516050" y="3259393"/>
            <a:ext cx="7124475" cy="865591"/>
          </a:xfrm>
          <a:prstGeom prst="rect">
            <a:avLst/>
          </a:prstGeom>
        </p:spPr>
        <p:txBody>
          <a:bodyPr/>
          <a:lstStyle>
            <a:lvl1pPr marL="171450" indent="-171450" algn="l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Arial" panose="020B0604020202020204" pitchFamily="34" charset="0"/>
              </a:defRPr>
            </a:lvl1pPr>
            <a:lvl2pPr marL="514350" indent="-171450" algn="l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sym typeface="Arial" panose="020B0604020202020204" pitchFamily="34" charset="0"/>
              </a:defRPr>
            </a:lvl2pPr>
            <a:lvl3pPr marL="857250" indent="-171450" algn="l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+mn-lt"/>
                <a:ea typeface="+mn-ea"/>
                <a:sym typeface="Arial" panose="020B0604020202020204" pitchFamily="34" charset="0"/>
              </a:defRPr>
            </a:lvl3pPr>
            <a:lvl4pPr marL="1200150" indent="-171450" algn="l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Arial" panose="020B0604020202020204" pitchFamily="34" charset="0"/>
              </a:defRPr>
            </a:lvl4pPr>
            <a:lvl5pPr marL="1543050" indent="-171450" algn="l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Arial" panose="020B0604020202020204" pitchFamily="34" charset="0"/>
              </a:defRPr>
            </a:lvl5pPr>
            <a:lvl6pPr marL="1885950" indent="-171450" algn="l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Arial" panose="020B0604020202020204" pitchFamily="34" charset="0"/>
              </a:defRPr>
            </a:lvl6pPr>
            <a:lvl7pPr marL="2228850" indent="-171450" algn="l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Arial" panose="020B0604020202020204" pitchFamily="34" charset="0"/>
              </a:defRPr>
            </a:lvl7pPr>
            <a:lvl8pPr marL="2571750" indent="-171450" algn="l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Arial" panose="020B0604020202020204" pitchFamily="34" charset="0"/>
              </a:defRPr>
            </a:lvl8pPr>
            <a:lvl9pPr marL="2914650" indent="-171450" algn="l" rtl="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sym typeface="Arial" panose="020B0604020202020204" pitchFamily="34" charset="0"/>
              </a:defRPr>
            </a:lvl9pPr>
          </a:lstStyle>
          <a:p>
            <a:pPr marL="0" indent="0" algn="ctr">
              <a:buNone/>
            </a:pPr>
            <a:r>
              <a:rPr lang="zh-CN" altLang="en-US" sz="2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南雄旅游局、广东联通联合出品</a:t>
            </a:r>
            <a:endParaRPr lang="en-US" altLang="zh-CN" sz="2400" b="1" kern="0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 algn="ctr">
              <a:buNone/>
            </a:pPr>
            <a:r>
              <a:rPr lang="en-US" altLang="zh-CN" sz="2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2018</a:t>
            </a:r>
            <a:r>
              <a:rPr lang="zh-CN" altLang="en-US" sz="24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</a:t>
            </a:r>
            <a:r>
              <a:rPr lang="en-US" altLang="zh-CN" sz="2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月</a:t>
            </a:r>
            <a:endParaRPr lang="en-US" altLang="zh-CN" sz="2400" b="1" kern="0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080" name="图片 2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3188" y="1563688"/>
            <a:ext cx="3883025" cy="3281362"/>
          </a:xfrm>
          <a:prstGeom prst="rect">
            <a:avLst/>
          </a:prstGeom>
          <a:noFill/>
          <a:ln>
            <a:noFill/>
          </a:ln>
          <a:effectLst>
            <a:outerShdw sx="102000" sy="102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383356" y="2846346"/>
            <a:ext cx="191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汽车</a:t>
            </a:r>
            <a:r>
              <a:rPr lang="en-US" altLang="zh-CN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72.8%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383356" y="3972395"/>
            <a:ext cx="191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火车</a:t>
            </a:r>
            <a:r>
              <a:rPr lang="en-US" altLang="zh-CN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16.5</a:t>
            </a:r>
            <a:r>
              <a:rPr lang="en-US" altLang="zh-CN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%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83356" y="4970410"/>
            <a:ext cx="191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其它</a:t>
            </a:r>
            <a:r>
              <a:rPr lang="en-US" altLang="zh-CN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10.7%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89548" y="3877708"/>
            <a:ext cx="6949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韶关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54.6%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，广州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24.9</a:t>
            </a:r>
            <a:r>
              <a:rPr lang="en-US" altLang="zh-CN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，深圳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7.1%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佛山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5.4%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东莞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3.0%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，其余各地市共占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5.0%</a:t>
            </a:r>
            <a:endParaRPr lang="zh-CN" altLang="en-US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089548" y="2787685"/>
            <a:ext cx="6949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韶关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56.1%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广州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19.4%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，佛山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7.7%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，深圳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7.2%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，东莞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3.1%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，其余各地市共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占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6.5%</a:t>
            </a:r>
            <a:endParaRPr lang="zh-CN" altLang="en-US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089548" y="4930495"/>
            <a:ext cx="6949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韶关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69.0%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，广州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16.1%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，深圳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5.6%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佛山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4.6%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东莞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1.7%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，其余各地市共占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3.0%</a:t>
            </a:r>
            <a:endParaRPr lang="zh-CN" altLang="en-US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1251821" y="4651888"/>
            <a:ext cx="763035" cy="784727"/>
          </a:xfrm>
          <a:custGeom>
            <a:avLst/>
            <a:gdLst>
              <a:gd name="T0" fmla="*/ 160 w 185"/>
              <a:gd name="T1" fmla="*/ 64 h 190"/>
              <a:gd name="T2" fmla="*/ 160 w 185"/>
              <a:gd name="T3" fmla="*/ 24 h 190"/>
              <a:gd name="T4" fmla="*/ 38 w 185"/>
              <a:gd name="T5" fmla="*/ 24 h 190"/>
              <a:gd name="T6" fmla="*/ 7 w 185"/>
              <a:gd name="T7" fmla="*/ 44 h 190"/>
              <a:gd name="T8" fmla="*/ 39 w 185"/>
              <a:gd name="T9" fmla="*/ 64 h 190"/>
              <a:gd name="T10" fmla="*/ 160 w 185"/>
              <a:gd name="T11" fmla="*/ 64 h 190"/>
              <a:gd name="T12" fmla="*/ 100 w 185"/>
              <a:gd name="T13" fmla="*/ 0 h 190"/>
              <a:gd name="T14" fmla="*/ 88 w 185"/>
              <a:gd name="T15" fmla="*/ 0 h 190"/>
              <a:gd name="T16" fmla="*/ 88 w 185"/>
              <a:gd name="T17" fmla="*/ 20 h 190"/>
              <a:gd name="T18" fmla="*/ 100 w 185"/>
              <a:gd name="T19" fmla="*/ 20 h 190"/>
              <a:gd name="T20" fmla="*/ 100 w 185"/>
              <a:gd name="T21" fmla="*/ 0 h 190"/>
              <a:gd name="T22" fmla="*/ 100 w 185"/>
              <a:gd name="T23" fmla="*/ 168 h 190"/>
              <a:gd name="T24" fmla="*/ 100 w 185"/>
              <a:gd name="T25" fmla="*/ 116 h 190"/>
              <a:gd name="T26" fmla="*/ 88 w 185"/>
              <a:gd name="T27" fmla="*/ 116 h 190"/>
              <a:gd name="T28" fmla="*/ 88 w 185"/>
              <a:gd name="T29" fmla="*/ 168 h 190"/>
              <a:gd name="T30" fmla="*/ 100 w 185"/>
              <a:gd name="T31" fmla="*/ 168 h 190"/>
              <a:gd name="T32" fmla="*/ 121 w 185"/>
              <a:gd name="T33" fmla="*/ 132 h 190"/>
              <a:gd name="T34" fmla="*/ 120 w 185"/>
              <a:gd name="T35" fmla="*/ 143 h 190"/>
              <a:gd name="T36" fmla="*/ 160 w 185"/>
              <a:gd name="T37" fmla="*/ 160 h 190"/>
              <a:gd name="T38" fmla="*/ 92 w 185"/>
              <a:gd name="T39" fmla="*/ 180 h 190"/>
              <a:gd name="T40" fmla="*/ 24 w 185"/>
              <a:gd name="T41" fmla="*/ 160 h 190"/>
              <a:gd name="T42" fmla="*/ 64 w 185"/>
              <a:gd name="T43" fmla="*/ 143 h 190"/>
              <a:gd name="T44" fmla="*/ 63 w 185"/>
              <a:gd name="T45" fmla="*/ 132 h 190"/>
              <a:gd name="T46" fmla="*/ 0 w 185"/>
              <a:gd name="T47" fmla="*/ 160 h 190"/>
              <a:gd name="T48" fmla="*/ 92 w 185"/>
              <a:gd name="T49" fmla="*/ 190 h 190"/>
              <a:gd name="T50" fmla="*/ 185 w 185"/>
              <a:gd name="T51" fmla="*/ 160 h 190"/>
              <a:gd name="T52" fmla="*/ 121 w 185"/>
              <a:gd name="T53" fmla="*/ 132 h 190"/>
              <a:gd name="T54" fmla="*/ 160 w 185"/>
              <a:gd name="T55" fmla="*/ 92 h 190"/>
              <a:gd name="T56" fmla="*/ 128 w 185"/>
              <a:gd name="T57" fmla="*/ 72 h 190"/>
              <a:gd name="T58" fmla="*/ 48 w 185"/>
              <a:gd name="T59" fmla="*/ 72 h 190"/>
              <a:gd name="T60" fmla="*/ 48 w 185"/>
              <a:gd name="T61" fmla="*/ 112 h 190"/>
              <a:gd name="T62" fmla="*/ 128 w 185"/>
              <a:gd name="T63" fmla="*/ 112 h 190"/>
              <a:gd name="T64" fmla="*/ 160 w 185"/>
              <a:gd name="T65" fmla="*/ 92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85" h="190">
                <a:moveTo>
                  <a:pt x="160" y="64"/>
                </a:moveTo>
                <a:cubicBezTo>
                  <a:pt x="160" y="24"/>
                  <a:pt x="160" y="24"/>
                  <a:pt x="160" y="24"/>
                </a:cubicBezTo>
                <a:cubicBezTo>
                  <a:pt x="38" y="24"/>
                  <a:pt x="38" y="24"/>
                  <a:pt x="38" y="24"/>
                </a:cubicBezTo>
                <a:cubicBezTo>
                  <a:pt x="7" y="44"/>
                  <a:pt x="7" y="44"/>
                  <a:pt x="7" y="44"/>
                </a:cubicBezTo>
                <a:cubicBezTo>
                  <a:pt x="39" y="64"/>
                  <a:pt x="39" y="64"/>
                  <a:pt x="39" y="64"/>
                </a:cubicBezTo>
                <a:lnTo>
                  <a:pt x="160" y="64"/>
                </a:lnTo>
                <a:close/>
                <a:moveTo>
                  <a:pt x="100" y="0"/>
                </a:moveTo>
                <a:cubicBezTo>
                  <a:pt x="88" y="0"/>
                  <a:pt x="88" y="0"/>
                  <a:pt x="88" y="0"/>
                </a:cubicBezTo>
                <a:cubicBezTo>
                  <a:pt x="88" y="20"/>
                  <a:pt x="88" y="20"/>
                  <a:pt x="88" y="20"/>
                </a:cubicBezTo>
                <a:cubicBezTo>
                  <a:pt x="100" y="20"/>
                  <a:pt x="100" y="20"/>
                  <a:pt x="100" y="20"/>
                </a:cubicBezTo>
                <a:lnTo>
                  <a:pt x="100" y="0"/>
                </a:lnTo>
                <a:close/>
                <a:moveTo>
                  <a:pt x="100" y="168"/>
                </a:moveTo>
                <a:cubicBezTo>
                  <a:pt x="100" y="116"/>
                  <a:pt x="100" y="116"/>
                  <a:pt x="100" y="116"/>
                </a:cubicBezTo>
                <a:cubicBezTo>
                  <a:pt x="88" y="116"/>
                  <a:pt x="88" y="116"/>
                  <a:pt x="88" y="116"/>
                </a:cubicBezTo>
                <a:cubicBezTo>
                  <a:pt x="88" y="168"/>
                  <a:pt x="88" y="168"/>
                  <a:pt x="88" y="168"/>
                </a:cubicBezTo>
                <a:lnTo>
                  <a:pt x="100" y="168"/>
                </a:lnTo>
                <a:close/>
                <a:moveTo>
                  <a:pt x="121" y="132"/>
                </a:moveTo>
                <a:cubicBezTo>
                  <a:pt x="120" y="143"/>
                  <a:pt x="120" y="143"/>
                  <a:pt x="120" y="143"/>
                </a:cubicBezTo>
                <a:cubicBezTo>
                  <a:pt x="142" y="146"/>
                  <a:pt x="160" y="153"/>
                  <a:pt x="160" y="160"/>
                </a:cubicBezTo>
                <a:cubicBezTo>
                  <a:pt x="160" y="171"/>
                  <a:pt x="126" y="180"/>
                  <a:pt x="92" y="180"/>
                </a:cubicBezTo>
                <a:cubicBezTo>
                  <a:pt x="59" y="180"/>
                  <a:pt x="24" y="171"/>
                  <a:pt x="24" y="160"/>
                </a:cubicBezTo>
                <a:cubicBezTo>
                  <a:pt x="24" y="153"/>
                  <a:pt x="42" y="146"/>
                  <a:pt x="64" y="143"/>
                </a:cubicBezTo>
                <a:cubicBezTo>
                  <a:pt x="63" y="132"/>
                  <a:pt x="63" y="132"/>
                  <a:pt x="63" y="132"/>
                </a:cubicBezTo>
                <a:cubicBezTo>
                  <a:pt x="26" y="136"/>
                  <a:pt x="0" y="147"/>
                  <a:pt x="0" y="160"/>
                </a:cubicBezTo>
                <a:cubicBezTo>
                  <a:pt x="0" y="177"/>
                  <a:pt x="41" y="190"/>
                  <a:pt x="92" y="190"/>
                </a:cubicBezTo>
                <a:cubicBezTo>
                  <a:pt x="143" y="190"/>
                  <a:pt x="185" y="177"/>
                  <a:pt x="185" y="160"/>
                </a:cubicBezTo>
                <a:cubicBezTo>
                  <a:pt x="185" y="147"/>
                  <a:pt x="158" y="136"/>
                  <a:pt x="121" y="132"/>
                </a:cubicBezTo>
                <a:close/>
                <a:moveTo>
                  <a:pt x="160" y="92"/>
                </a:moveTo>
                <a:cubicBezTo>
                  <a:pt x="128" y="72"/>
                  <a:pt x="128" y="72"/>
                  <a:pt x="128" y="72"/>
                </a:cubicBezTo>
                <a:cubicBezTo>
                  <a:pt x="48" y="72"/>
                  <a:pt x="48" y="72"/>
                  <a:pt x="48" y="72"/>
                </a:cubicBezTo>
                <a:cubicBezTo>
                  <a:pt x="48" y="112"/>
                  <a:pt x="48" y="112"/>
                  <a:pt x="48" y="112"/>
                </a:cubicBezTo>
                <a:cubicBezTo>
                  <a:pt x="128" y="112"/>
                  <a:pt x="128" y="112"/>
                  <a:pt x="128" y="112"/>
                </a:cubicBezTo>
                <a:lnTo>
                  <a:pt x="160" y="92"/>
                </a:lnTo>
                <a:close/>
              </a:path>
            </a:pathLst>
          </a:custGeom>
          <a:solidFill>
            <a:srgbClr val="6C7A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30"/>
          <p:cNvSpPr>
            <a:spLocks noEditPoints="1"/>
          </p:cNvSpPr>
          <p:nvPr/>
        </p:nvSpPr>
        <p:spPr bwMode="auto">
          <a:xfrm>
            <a:off x="1223111" y="3698079"/>
            <a:ext cx="820454" cy="821730"/>
          </a:xfrm>
          <a:custGeom>
            <a:avLst/>
            <a:gdLst>
              <a:gd name="T0" fmla="*/ 86 w 199"/>
              <a:gd name="T1" fmla="*/ 44 h 199"/>
              <a:gd name="T2" fmla="*/ 112 w 199"/>
              <a:gd name="T3" fmla="*/ 44 h 199"/>
              <a:gd name="T4" fmla="*/ 116 w 199"/>
              <a:gd name="T5" fmla="*/ 41 h 199"/>
              <a:gd name="T6" fmla="*/ 116 w 199"/>
              <a:gd name="T7" fmla="*/ 39 h 199"/>
              <a:gd name="T8" fmla="*/ 112 w 199"/>
              <a:gd name="T9" fmla="*/ 36 h 199"/>
              <a:gd name="T10" fmla="*/ 86 w 199"/>
              <a:gd name="T11" fmla="*/ 36 h 199"/>
              <a:gd name="T12" fmla="*/ 82 w 199"/>
              <a:gd name="T13" fmla="*/ 36 h 199"/>
              <a:gd name="T14" fmla="*/ 82 w 199"/>
              <a:gd name="T15" fmla="*/ 41 h 199"/>
              <a:gd name="T16" fmla="*/ 86 w 199"/>
              <a:gd name="T17" fmla="*/ 44 h 199"/>
              <a:gd name="T18" fmla="*/ 71 w 199"/>
              <a:gd name="T19" fmla="*/ 122 h 199"/>
              <a:gd name="T20" fmla="*/ 61 w 199"/>
              <a:gd name="T21" fmla="*/ 132 h 199"/>
              <a:gd name="T22" fmla="*/ 71 w 199"/>
              <a:gd name="T23" fmla="*/ 142 h 199"/>
              <a:gd name="T24" fmla="*/ 81 w 199"/>
              <a:gd name="T25" fmla="*/ 132 h 199"/>
              <a:gd name="T26" fmla="*/ 71 w 199"/>
              <a:gd name="T27" fmla="*/ 122 h 199"/>
              <a:gd name="T28" fmla="*/ 99 w 199"/>
              <a:gd name="T29" fmla="*/ 0 h 199"/>
              <a:gd name="T30" fmla="*/ 0 w 199"/>
              <a:gd name="T31" fmla="*/ 100 h 199"/>
              <a:gd name="T32" fmla="*/ 99 w 199"/>
              <a:gd name="T33" fmla="*/ 199 h 199"/>
              <a:gd name="T34" fmla="*/ 199 w 199"/>
              <a:gd name="T35" fmla="*/ 100 h 199"/>
              <a:gd name="T36" fmla="*/ 99 w 199"/>
              <a:gd name="T37" fmla="*/ 0 h 199"/>
              <a:gd name="T38" fmla="*/ 108 w 199"/>
              <a:gd name="T39" fmla="*/ 12 h 199"/>
              <a:gd name="T40" fmla="*/ 115 w 199"/>
              <a:gd name="T41" fmla="*/ 19 h 199"/>
              <a:gd name="T42" fmla="*/ 108 w 199"/>
              <a:gd name="T43" fmla="*/ 26 h 199"/>
              <a:gd name="T44" fmla="*/ 101 w 199"/>
              <a:gd name="T45" fmla="*/ 19 h 199"/>
              <a:gd name="T46" fmla="*/ 108 w 199"/>
              <a:gd name="T47" fmla="*/ 12 h 199"/>
              <a:gd name="T48" fmla="*/ 90 w 199"/>
              <a:gd name="T49" fmla="*/ 12 h 199"/>
              <a:gd name="T50" fmla="*/ 97 w 199"/>
              <a:gd name="T51" fmla="*/ 19 h 199"/>
              <a:gd name="T52" fmla="*/ 90 w 199"/>
              <a:gd name="T53" fmla="*/ 26 h 199"/>
              <a:gd name="T54" fmla="*/ 83 w 199"/>
              <a:gd name="T55" fmla="*/ 19 h 199"/>
              <a:gd name="T56" fmla="*/ 90 w 199"/>
              <a:gd name="T57" fmla="*/ 12 h 199"/>
              <a:gd name="T58" fmla="*/ 151 w 199"/>
              <a:gd name="T59" fmla="*/ 132 h 199"/>
              <a:gd name="T60" fmla="*/ 132 w 199"/>
              <a:gd name="T61" fmla="*/ 154 h 199"/>
              <a:gd name="T62" fmla="*/ 149 w 199"/>
              <a:gd name="T63" fmla="*/ 176 h 199"/>
              <a:gd name="T64" fmla="*/ 134 w 199"/>
              <a:gd name="T65" fmla="*/ 176 h 199"/>
              <a:gd name="T66" fmla="*/ 125 w 199"/>
              <a:gd name="T67" fmla="*/ 164 h 199"/>
              <a:gd name="T68" fmla="*/ 73 w 199"/>
              <a:gd name="T69" fmla="*/ 164 h 199"/>
              <a:gd name="T70" fmla="*/ 64 w 199"/>
              <a:gd name="T71" fmla="*/ 176 h 199"/>
              <a:gd name="T72" fmla="*/ 49 w 199"/>
              <a:gd name="T73" fmla="*/ 176 h 199"/>
              <a:gd name="T74" fmla="*/ 66 w 199"/>
              <a:gd name="T75" fmla="*/ 154 h 199"/>
              <a:gd name="T76" fmla="*/ 47 w 199"/>
              <a:gd name="T77" fmla="*/ 132 h 199"/>
              <a:gd name="T78" fmla="*/ 47 w 199"/>
              <a:gd name="T79" fmla="*/ 50 h 199"/>
              <a:gd name="T80" fmla="*/ 71 w 199"/>
              <a:gd name="T81" fmla="*/ 27 h 199"/>
              <a:gd name="T82" fmla="*/ 99 w 199"/>
              <a:gd name="T83" fmla="*/ 27 h 199"/>
              <a:gd name="T84" fmla="*/ 127 w 199"/>
              <a:gd name="T85" fmla="*/ 27 h 199"/>
              <a:gd name="T86" fmla="*/ 151 w 199"/>
              <a:gd name="T87" fmla="*/ 50 h 199"/>
              <a:gd name="T88" fmla="*/ 151 w 199"/>
              <a:gd name="T89" fmla="*/ 132 h 199"/>
              <a:gd name="T90" fmla="*/ 126 w 199"/>
              <a:gd name="T91" fmla="*/ 52 h 199"/>
              <a:gd name="T92" fmla="*/ 72 w 199"/>
              <a:gd name="T93" fmla="*/ 52 h 199"/>
              <a:gd name="T94" fmla="*/ 59 w 199"/>
              <a:gd name="T95" fmla="*/ 64 h 199"/>
              <a:gd name="T96" fmla="*/ 59 w 199"/>
              <a:gd name="T97" fmla="*/ 78 h 199"/>
              <a:gd name="T98" fmla="*/ 72 w 199"/>
              <a:gd name="T99" fmla="*/ 88 h 199"/>
              <a:gd name="T100" fmla="*/ 126 w 199"/>
              <a:gd name="T101" fmla="*/ 88 h 199"/>
              <a:gd name="T102" fmla="*/ 139 w 199"/>
              <a:gd name="T103" fmla="*/ 78 h 199"/>
              <a:gd name="T104" fmla="*/ 139 w 199"/>
              <a:gd name="T105" fmla="*/ 64 h 199"/>
              <a:gd name="T106" fmla="*/ 126 w 199"/>
              <a:gd name="T107" fmla="*/ 52 h 199"/>
              <a:gd name="T108" fmla="*/ 126 w 199"/>
              <a:gd name="T109" fmla="*/ 122 h 199"/>
              <a:gd name="T110" fmla="*/ 116 w 199"/>
              <a:gd name="T111" fmla="*/ 132 h 199"/>
              <a:gd name="T112" fmla="*/ 126 w 199"/>
              <a:gd name="T113" fmla="*/ 142 h 199"/>
              <a:gd name="T114" fmla="*/ 136 w 199"/>
              <a:gd name="T115" fmla="*/ 132 h 199"/>
              <a:gd name="T116" fmla="*/ 126 w 199"/>
              <a:gd name="T117" fmla="*/ 122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99" h="199">
                <a:moveTo>
                  <a:pt x="86" y="44"/>
                </a:moveTo>
                <a:cubicBezTo>
                  <a:pt x="112" y="44"/>
                  <a:pt x="112" y="44"/>
                  <a:pt x="112" y="44"/>
                </a:cubicBezTo>
                <a:cubicBezTo>
                  <a:pt x="114" y="44"/>
                  <a:pt x="116" y="43"/>
                  <a:pt x="116" y="41"/>
                </a:cubicBezTo>
                <a:cubicBezTo>
                  <a:pt x="116" y="39"/>
                  <a:pt x="116" y="39"/>
                  <a:pt x="116" y="39"/>
                </a:cubicBezTo>
                <a:cubicBezTo>
                  <a:pt x="116" y="37"/>
                  <a:pt x="114" y="36"/>
                  <a:pt x="112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84" y="36"/>
                  <a:pt x="82" y="34"/>
                  <a:pt x="82" y="36"/>
                </a:cubicBezTo>
                <a:cubicBezTo>
                  <a:pt x="82" y="41"/>
                  <a:pt x="82" y="41"/>
                  <a:pt x="82" y="41"/>
                </a:cubicBezTo>
                <a:cubicBezTo>
                  <a:pt x="82" y="43"/>
                  <a:pt x="84" y="44"/>
                  <a:pt x="86" y="44"/>
                </a:cubicBezTo>
                <a:close/>
                <a:moveTo>
                  <a:pt x="71" y="122"/>
                </a:moveTo>
                <a:cubicBezTo>
                  <a:pt x="66" y="122"/>
                  <a:pt x="61" y="126"/>
                  <a:pt x="61" y="132"/>
                </a:cubicBezTo>
                <a:cubicBezTo>
                  <a:pt x="61" y="137"/>
                  <a:pt x="66" y="142"/>
                  <a:pt x="71" y="142"/>
                </a:cubicBezTo>
                <a:cubicBezTo>
                  <a:pt x="77" y="142"/>
                  <a:pt x="81" y="137"/>
                  <a:pt x="81" y="132"/>
                </a:cubicBezTo>
                <a:cubicBezTo>
                  <a:pt x="81" y="126"/>
                  <a:pt x="77" y="122"/>
                  <a:pt x="71" y="122"/>
                </a:cubicBezTo>
                <a:close/>
                <a:moveTo>
                  <a:pt x="99" y="0"/>
                </a:moveTo>
                <a:cubicBezTo>
                  <a:pt x="44" y="0"/>
                  <a:pt x="0" y="45"/>
                  <a:pt x="0" y="100"/>
                </a:cubicBezTo>
                <a:cubicBezTo>
                  <a:pt x="0" y="155"/>
                  <a:pt x="44" y="199"/>
                  <a:pt x="99" y="199"/>
                </a:cubicBezTo>
                <a:cubicBezTo>
                  <a:pt x="154" y="199"/>
                  <a:pt x="199" y="155"/>
                  <a:pt x="199" y="100"/>
                </a:cubicBezTo>
                <a:cubicBezTo>
                  <a:pt x="199" y="45"/>
                  <a:pt x="154" y="0"/>
                  <a:pt x="99" y="0"/>
                </a:cubicBezTo>
                <a:close/>
                <a:moveTo>
                  <a:pt x="108" y="12"/>
                </a:moveTo>
                <a:cubicBezTo>
                  <a:pt x="112" y="12"/>
                  <a:pt x="115" y="15"/>
                  <a:pt x="115" y="19"/>
                </a:cubicBezTo>
                <a:cubicBezTo>
                  <a:pt x="115" y="23"/>
                  <a:pt x="112" y="26"/>
                  <a:pt x="108" y="26"/>
                </a:cubicBezTo>
                <a:cubicBezTo>
                  <a:pt x="104" y="26"/>
                  <a:pt x="101" y="23"/>
                  <a:pt x="101" y="19"/>
                </a:cubicBezTo>
                <a:cubicBezTo>
                  <a:pt x="101" y="15"/>
                  <a:pt x="104" y="12"/>
                  <a:pt x="108" y="12"/>
                </a:cubicBezTo>
                <a:close/>
                <a:moveTo>
                  <a:pt x="90" y="12"/>
                </a:moveTo>
                <a:cubicBezTo>
                  <a:pt x="94" y="12"/>
                  <a:pt x="97" y="15"/>
                  <a:pt x="97" y="19"/>
                </a:cubicBezTo>
                <a:cubicBezTo>
                  <a:pt x="97" y="23"/>
                  <a:pt x="94" y="26"/>
                  <a:pt x="90" y="26"/>
                </a:cubicBezTo>
                <a:cubicBezTo>
                  <a:pt x="86" y="26"/>
                  <a:pt x="83" y="23"/>
                  <a:pt x="83" y="19"/>
                </a:cubicBezTo>
                <a:cubicBezTo>
                  <a:pt x="83" y="15"/>
                  <a:pt x="86" y="12"/>
                  <a:pt x="90" y="12"/>
                </a:cubicBezTo>
                <a:close/>
                <a:moveTo>
                  <a:pt x="151" y="132"/>
                </a:moveTo>
                <a:cubicBezTo>
                  <a:pt x="151" y="143"/>
                  <a:pt x="141" y="152"/>
                  <a:pt x="132" y="154"/>
                </a:cubicBezTo>
                <a:cubicBezTo>
                  <a:pt x="149" y="176"/>
                  <a:pt x="149" y="176"/>
                  <a:pt x="149" y="176"/>
                </a:cubicBezTo>
                <a:cubicBezTo>
                  <a:pt x="134" y="176"/>
                  <a:pt x="134" y="176"/>
                  <a:pt x="134" y="176"/>
                </a:cubicBezTo>
                <a:cubicBezTo>
                  <a:pt x="125" y="164"/>
                  <a:pt x="125" y="164"/>
                  <a:pt x="125" y="164"/>
                </a:cubicBezTo>
                <a:cubicBezTo>
                  <a:pt x="73" y="164"/>
                  <a:pt x="73" y="164"/>
                  <a:pt x="73" y="164"/>
                </a:cubicBezTo>
                <a:cubicBezTo>
                  <a:pt x="64" y="176"/>
                  <a:pt x="64" y="176"/>
                  <a:pt x="64" y="176"/>
                </a:cubicBezTo>
                <a:cubicBezTo>
                  <a:pt x="49" y="176"/>
                  <a:pt x="49" y="176"/>
                  <a:pt x="49" y="176"/>
                </a:cubicBezTo>
                <a:cubicBezTo>
                  <a:pt x="66" y="154"/>
                  <a:pt x="66" y="154"/>
                  <a:pt x="66" y="154"/>
                </a:cubicBezTo>
                <a:cubicBezTo>
                  <a:pt x="57" y="152"/>
                  <a:pt x="47" y="143"/>
                  <a:pt x="47" y="132"/>
                </a:cubicBezTo>
                <a:cubicBezTo>
                  <a:pt x="47" y="50"/>
                  <a:pt x="47" y="50"/>
                  <a:pt x="47" y="50"/>
                </a:cubicBezTo>
                <a:cubicBezTo>
                  <a:pt x="47" y="39"/>
                  <a:pt x="58" y="27"/>
                  <a:pt x="71" y="27"/>
                </a:cubicBezTo>
                <a:cubicBezTo>
                  <a:pt x="99" y="27"/>
                  <a:pt x="99" y="27"/>
                  <a:pt x="99" y="27"/>
                </a:cubicBezTo>
                <a:cubicBezTo>
                  <a:pt x="127" y="27"/>
                  <a:pt x="127" y="27"/>
                  <a:pt x="127" y="27"/>
                </a:cubicBezTo>
                <a:cubicBezTo>
                  <a:pt x="140" y="27"/>
                  <a:pt x="151" y="39"/>
                  <a:pt x="151" y="50"/>
                </a:cubicBezTo>
                <a:lnTo>
                  <a:pt x="151" y="132"/>
                </a:lnTo>
                <a:close/>
                <a:moveTo>
                  <a:pt x="126" y="52"/>
                </a:moveTo>
                <a:cubicBezTo>
                  <a:pt x="72" y="52"/>
                  <a:pt x="72" y="52"/>
                  <a:pt x="72" y="52"/>
                </a:cubicBezTo>
                <a:cubicBezTo>
                  <a:pt x="65" y="52"/>
                  <a:pt x="59" y="58"/>
                  <a:pt x="59" y="64"/>
                </a:cubicBezTo>
                <a:cubicBezTo>
                  <a:pt x="59" y="78"/>
                  <a:pt x="59" y="78"/>
                  <a:pt x="59" y="78"/>
                </a:cubicBezTo>
                <a:cubicBezTo>
                  <a:pt x="59" y="85"/>
                  <a:pt x="66" y="88"/>
                  <a:pt x="72" y="88"/>
                </a:cubicBezTo>
                <a:cubicBezTo>
                  <a:pt x="126" y="88"/>
                  <a:pt x="126" y="88"/>
                  <a:pt x="126" y="88"/>
                </a:cubicBezTo>
                <a:cubicBezTo>
                  <a:pt x="132" y="88"/>
                  <a:pt x="139" y="85"/>
                  <a:pt x="139" y="78"/>
                </a:cubicBezTo>
                <a:cubicBezTo>
                  <a:pt x="139" y="64"/>
                  <a:pt x="139" y="64"/>
                  <a:pt x="139" y="64"/>
                </a:cubicBezTo>
                <a:cubicBezTo>
                  <a:pt x="139" y="58"/>
                  <a:pt x="133" y="52"/>
                  <a:pt x="126" y="52"/>
                </a:cubicBezTo>
                <a:close/>
                <a:moveTo>
                  <a:pt x="126" y="122"/>
                </a:moveTo>
                <a:cubicBezTo>
                  <a:pt x="121" y="122"/>
                  <a:pt x="116" y="126"/>
                  <a:pt x="116" y="132"/>
                </a:cubicBezTo>
                <a:cubicBezTo>
                  <a:pt x="116" y="137"/>
                  <a:pt x="121" y="142"/>
                  <a:pt x="126" y="142"/>
                </a:cubicBezTo>
                <a:cubicBezTo>
                  <a:pt x="132" y="142"/>
                  <a:pt x="136" y="137"/>
                  <a:pt x="136" y="132"/>
                </a:cubicBezTo>
                <a:cubicBezTo>
                  <a:pt x="136" y="126"/>
                  <a:pt x="132" y="122"/>
                  <a:pt x="126" y="122"/>
                </a:cubicBezTo>
                <a:close/>
              </a:path>
            </a:pathLst>
          </a:custGeom>
          <a:solidFill>
            <a:srgbClr val="6C7A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32"/>
          <p:cNvSpPr>
            <a:spLocks noEditPoints="1"/>
          </p:cNvSpPr>
          <p:nvPr/>
        </p:nvSpPr>
        <p:spPr bwMode="auto">
          <a:xfrm>
            <a:off x="1189298" y="2625508"/>
            <a:ext cx="825558" cy="825558"/>
          </a:xfrm>
          <a:custGeom>
            <a:avLst/>
            <a:gdLst>
              <a:gd name="T0" fmla="*/ 81 w 200"/>
              <a:gd name="T1" fmla="*/ 52 h 200"/>
              <a:gd name="T2" fmla="*/ 124 w 200"/>
              <a:gd name="T3" fmla="*/ 52 h 200"/>
              <a:gd name="T4" fmla="*/ 124 w 200"/>
              <a:gd name="T5" fmla="*/ 48 h 200"/>
              <a:gd name="T6" fmla="*/ 81 w 200"/>
              <a:gd name="T7" fmla="*/ 48 h 200"/>
              <a:gd name="T8" fmla="*/ 81 w 200"/>
              <a:gd name="T9" fmla="*/ 52 h 200"/>
              <a:gd name="T10" fmla="*/ 64 w 200"/>
              <a:gd name="T11" fmla="*/ 100 h 200"/>
              <a:gd name="T12" fmla="*/ 141 w 200"/>
              <a:gd name="T13" fmla="*/ 100 h 200"/>
              <a:gd name="T14" fmla="*/ 145 w 200"/>
              <a:gd name="T15" fmla="*/ 94 h 200"/>
              <a:gd name="T16" fmla="*/ 141 w 200"/>
              <a:gd name="T17" fmla="*/ 66 h 200"/>
              <a:gd name="T18" fmla="*/ 135 w 200"/>
              <a:gd name="T19" fmla="*/ 60 h 200"/>
              <a:gd name="T20" fmla="*/ 70 w 200"/>
              <a:gd name="T21" fmla="*/ 60 h 200"/>
              <a:gd name="T22" fmla="*/ 64 w 200"/>
              <a:gd name="T23" fmla="*/ 66 h 200"/>
              <a:gd name="T24" fmla="*/ 60 w 200"/>
              <a:gd name="T25" fmla="*/ 94 h 200"/>
              <a:gd name="T26" fmla="*/ 64 w 200"/>
              <a:gd name="T27" fmla="*/ 100 h 200"/>
              <a:gd name="T28" fmla="*/ 100 w 200"/>
              <a:gd name="T29" fmla="*/ 0 h 200"/>
              <a:gd name="T30" fmla="*/ 0 w 200"/>
              <a:gd name="T31" fmla="*/ 100 h 200"/>
              <a:gd name="T32" fmla="*/ 100 w 200"/>
              <a:gd name="T33" fmla="*/ 200 h 200"/>
              <a:gd name="T34" fmla="*/ 200 w 200"/>
              <a:gd name="T35" fmla="*/ 100 h 200"/>
              <a:gd name="T36" fmla="*/ 100 w 200"/>
              <a:gd name="T37" fmla="*/ 0 h 200"/>
              <a:gd name="T38" fmla="*/ 103 w 200"/>
              <a:gd name="T39" fmla="*/ 38 h 200"/>
              <a:gd name="T40" fmla="*/ 102 w 200"/>
              <a:gd name="T41" fmla="*/ 38 h 200"/>
              <a:gd name="T42" fmla="*/ 102 w 200"/>
              <a:gd name="T43" fmla="*/ 38 h 200"/>
              <a:gd name="T44" fmla="*/ 103 w 200"/>
              <a:gd name="T45" fmla="*/ 38 h 200"/>
              <a:gd name="T46" fmla="*/ 156 w 200"/>
              <a:gd name="T47" fmla="*/ 148 h 200"/>
              <a:gd name="T48" fmla="*/ 146 w 200"/>
              <a:gd name="T49" fmla="*/ 148 h 200"/>
              <a:gd name="T50" fmla="*/ 146 w 200"/>
              <a:gd name="T51" fmla="*/ 157 h 200"/>
              <a:gd name="T52" fmla="*/ 131 w 200"/>
              <a:gd name="T53" fmla="*/ 157 h 200"/>
              <a:gd name="T54" fmla="*/ 131 w 200"/>
              <a:gd name="T55" fmla="*/ 148 h 200"/>
              <a:gd name="T56" fmla="*/ 74 w 200"/>
              <a:gd name="T57" fmla="*/ 148 h 200"/>
              <a:gd name="T58" fmla="*/ 74 w 200"/>
              <a:gd name="T59" fmla="*/ 157 h 200"/>
              <a:gd name="T60" fmla="*/ 59 w 200"/>
              <a:gd name="T61" fmla="*/ 157 h 200"/>
              <a:gd name="T62" fmla="*/ 59 w 200"/>
              <a:gd name="T63" fmla="*/ 148 h 200"/>
              <a:gd name="T64" fmla="*/ 48 w 200"/>
              <a:gd name="T65" fmla="*/ 148 h 200"/>
              <a:gd name="T66" fmla="*/ 48 w 200"/>
              <a:gd name="T67" fmla="*/ 95 h 200"/>
              <a:gd name="T68" fmla="*/ 54 w 200"/>
              <a:gd name="T69" fmla="*/ 57 h 200"/>
              <a:gd name="T70" fmla="*/ 68 w 200"/>
              <a:gd name="T71" fmla="*/ 44 h 200"/>
              <a:gd name="T72" fmla="*/ 102 w 200"/>
              <a:gd name="T73" fmla="*/ 38 h 200"/>
              <a:gd name="T74" fmla="*/ 137 w 200"/>
              <a:gd name="T75" fmla="*/ 44 h 200"/>
              <a:gd name="T76" fmla="*/ 151 w 200"/>
              <a:gd name="T77" fmla="*/ 57 h 200"/>
              <a:gd name="T78" fmla="*/ 156 w 200"/>
              <a:gd name="T79" fmla="*/ 95 h 200"/>
              <a:gd name="T80" fmla="*/ 156 w 200"/>
              <a:gd name="T81" fmla="*/ 148 h 200"/>
              <a:gd name="T82" fmla="*/ 73 w 200"/>
              <a:gd name="T83" fmla="*/ 120 h 200"/>
              <a:gd name="T84" fmla="*/ 61 w 200"/>
              <a:gd name="T85" fmla="*/ 120 h 200"/>
              <a:gd name="T86" fmla="*/ 56 w 200"/>
              <a:gd name="T87" fmla="*/ 123 h 200"/>
              <a:gd name="T88" fmla="*/ 56 w 200"/>
              <a:gd name="T89" fmla="*/ 129 h 200"/>
              <a:gd name="T90" fmla="*/ 61 w 200"/>
              <a:gd name="T91" fmla="*/ 132 h 200"/>
              <a:gd name="T92" fmla="*/ 73 w 200"/>
              <a:gd name="T93" fmla="*/ 132 h 200"/>
              <a:gd name="T94" fmla="*/ 76 w 200"/>
              <a:gd name="T95" fmla="*/ 129 h 200"/>
              <a:gd name="T96" fmla="*/ 76 w 200"/>
              <a:gd name="T97" fmla="*/ 123 h 200"/>
              <a:gd name="T98" fmla="*/ 73 w 200"/>
              <a:gd name="T99" fmla="*/ 120 h 200"/>
              <a:gd name="T100" fmla="*/ 144 w 200"/>
              <a:gd name="T101" fmla="*/ 120 h 200"/>
              <a:gd name="T102" fmla="*/ 132 w 200"/>
              <a:gd name="T103" fmla="*/ 120 h 200"/>
              <a:gd name="T104" fmla="*/ 128 w 200"/>
              <a:gd name="T105" fmla="*/ 123 h 200"/>
              <a:gd name="T106" fmla="*/ 128 w 200"/>
              <a:gd name="T107" fmla="*/ 129 h 200"/>
              <a:gd name="T108" fmla="*/ 132 w 200"/>
              <a:gd name="T109" fmla="*/ 132 h 200"/>
              <a:gd name="T110" fmla="*/ 144 w 200"/>
              <a:gd name="T111" fmla="*/ 132 h 200"/>
              <a:gd name="T112" fmla="*/ 148 w 200"/>
              <a:gd name="T113" fmla="*/ 129 h 200"/>
              <a:gd name="T114" fmla="*/ 148 w 200"/>
              <a:gd name="T115" fmla="*/ 123 h 200"/>
              <a:gd name="T116" fmla="*/ 144 w 200"/>
              <a:gd name="T117" fmla="*/ 12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0" h="200">
                <a:moveTo>
                  <a:pt x="81" y="52"/>
                </a:moveTo>
                <a:cubicBezTo>
                  <a:pt x="124" y="52"/>
                  <a:pt x="124" y="52"/>
                  <a:pt x="124" y="52"/>
                </a:cubicBezTo>
                <a:cubicBezTo>
                  <a:pt x="128" y="52"/>
                  <a:pt x="128" y="48"/>
                  <a:pt x="124" y="48"/>
                </a:cubicBezTo>
                <a:cubicBezTo>
                  <a:pt x="81" y="48"/>
                  <a:pt x="81" y="48"/>
                  <a:pt x="81" y="48"/>
                </a:cubicBezTo>
                <a:cubicBezTo>
                  <a:pt x="77" y="48"/>
                  <a:pt x="77" y="52"/>
                  <a:pt x="81" y="52"/>
                </a:cubicBezTo>
                <a:close/>
                <a:moveTo>
                  <a:pt x="64" y="100"/>
                </a:moveTo>
                <a:cubicBezTo>
                  <a:pt x="141" y="100"/>
                  <a:pt x="141" y="100"/>
                  <a:pt x="141" y="100"/>
                </a:cubicBezTo>
                <a:cubicBezTo>
                  <a:pt x="145" y="100"/>
                  <a:pt x="145" y="97"/>
                  <a:pt x="145" y="94"/>
                </a:cubicBezTo>
                <a:cubicBezTo>
                  <a:pt x="141" y="66"/>
                  <a:pt x="141" y="66"/>
                  <a:pt x="141" y="66"/>
                </a:cubicBezTo>
                <a:cubicBezTo>
                  <a:pt x="141" y="62"/>
                  <a:pt x="139" y="60"/>
                  <a:pt x="135" y="60"/>
                </a:cubicBezTo>
                <a:cubicBezTo>
                  <a:pt x="70" y="60"/>
                  <a:pt x="70" y="60"/>
                  <a:pt x="70" y="60"/>
                </a:cubicBezTo>
                <a:cubicBezTo>
                  <a:pt x="65" y="60"/>
                  <a:pt x="64" y="62"/>
                  <a:pt x="64" y="66"/>
                </a:cubicBezTo>
                <a:cubicBezTo>
                  <a:pt x="60" y="94"/>
                  <a:pt x="60" y="94"/>
                  <a:pt x="60" y="94"/>
                </a:cubicBezTo>
                <a:cubicBezTo>
                  <a:pt x="59" y="97"/>
                  <a:pt x="60" y="100"/>
                  <a:pt x="64" y="100"/>
                </a:cubicBezTo>
                <a:close/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5"/>
                  <a:pt x="155" y="0"/>
                  <a:pt x="100" y="0"/>
                </a:cubicBezTo>
                <a:close/>
                <a:moveTo>
                  <a:pt x="103" y="38"/>
                </a:moveTo>
                <a:cubicBezTo>
                  <a:pt x="103" y="38"/>
                  <a:pt x="103" y="38"/>
                  <a:pt x="102" y="38"/>
                </a:cubicBezTo>
                <a:cubicBezTo>
                  <a:pt x="102" y="38"/>
                  <a:pt x="102" y="38"/>
                  <a:pt x="102" y="38"/>
                </a:cubicBezTo>
                <a:lnTo>
                  <a:pt x="103" y="38"/>
                </a:lnTo>
                <a:close/>
                <a:moveTo>
                  <a:pt x="156" y="148"/>
                </a:moveTo>
                <a:cubicBezTo>
                  <a:pt x="146" y="148"/>
                  <a:pt x="146" y="148"/>
                  <a:pt x="146" y="148"/>
                </a:cubicBezTo>
                <a:cubicBezTo>
                  <a:pt x="146" y="157"/>
                  <a:pt x="146" y="157"/>
                  <a:pt x="146" y="157"/>
                </a:cubicBezTo>
                <a:cubicBezTo>
                  <a:pt x="146" y="167"/>
                  <a:pt x="131" y="167"/>
                  <a:pt x="131" y="157"/>
                </a:cubicBezTo>
                <a:cubicBezTo>
                  <a:pt x="131" y="148"/>
                  <a:pt x="131" y="148"/>
                  <a:pt x="131" y="148"/>
                </a:cubicBezTo>
                <a:cubicBezTo>
                  <a:pt x="74" y="148"/>
                  <a:pt x="74" y="148"/>
                  <a:pt x="74" y="148"/>
                </a:cubicBezTo>
                <a:cubicBezTo>
                  <a:pt x="74" y="157"/>
                  <a:pt x="74" y="157"/>
                  <a:pt x="74" y="157"/>
                </a:cubicBezTo>
                <a:cubicBezTo>
                  <a:pt x="74" y="167"/>
                  <a:pt x="59" y="167"/>
                  <a:pt x="59" y="157"/>
                </a:cubicBezTo>
                <a:cubicBezTo>
                  <a:pt x="59" y="148"/>
                  <a:pt x="59" y="148"/>
                  <a:pt x="59" y="148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48" y="95"/>
                  <a:pt x="48" y="95"/>
                  <a:pt x="48" y="95"/>
                </a:cubicBezTo>
                <a:cubicBezTo>
                  <a:pt x="54" y="57"/>
                  <a:pt x="54" y="57"/>
                  <a:pt x="54" y="57"/>
                </a:cubicBezTo>
                <a:cubicBezTo>
                  <a:pt x="55" y="49"/>
                  <a:pt x="61" y="47"/>
                  <a:pt x="68" y="44"/>
                </a:cubicBezTo>
                <a:cubicBezTo>
                  <a:pt x="75" y="41"/>
                  <a:pt x="91" y="38"/>
                  <a:pt x="102" y="38"/>
                </a:cubicBezTo>
                <a:cubicBezTo>
                  <a:pt x="114" y="38"/>
                  <a:pt x="130" y="41"/>
                  <a:pt x="137" y="44"/>
                </a:cubicBezTo>
                <a:cubicBezTo>
                  <a:pt x="143" y="47"/>
                  <a:pt x="150" y="49"/>
                  <a:pt x="151" y="57"/>
                </a:cubicBezTo>
                <a:cubicBezTo>
                  <a:pt x="156" y="95"/>
                  <a:pt x="156" y="95"/>
                  <a:pt x="156" y="95"/>
                </a:cubicBezTo>
                <a:lnTo>
                  <a:pt x="156" y="148"/>
                </a:lnTo>
                <a:close/>
                <a:moveTo>
                  <a:pt x="73" y="120"/>
                </a:moveTo>
                <a:cubicBezTo>
                  <a:pt x="61" y="120"/>
                  <a:pt x="61" y="120"/>
                  <a:pt x="61" y="120"/>
                </a:cubicBezTo>
                <a:cubicBezTo>
                  <a:pt x="59" y="120"/>
                  <a:pt x="56" y="121"/>
                  <a:pt x="56" y="123"/>
                </a:cubicBezTo>
                <a:cubicBezTo>
                  <a:pt x="56" y="129"/>
                  <a:pt x="56" y="129"/>
                  <a:pt x="56" y="129"/>
                </a:cubicBezTo>
                <a:cubicBezTo>
                  <a:pt x="56" y="131"/>
                  <a:pt x="59" y="132"/>
                  <a:pt x="61" y="132"/>
                </a:cubicBezTo>
                <a:cubicBezTo>
                  <a:pt x="73" y="132"/>
                  <a:pt x="73" y="132"/>
                  <a:pt x="73" y="132"/>
                </a:cubicBezTo>
                <a:cubicBezTo>
                  <a:pt x="74" y="132"/>
                  <a:pt x="76" y="131"/>
                  <a:pt x="76" y="129"/>
                </a:cubicBezTo>
                <a:cubicBezTo>
                  <a:pt x="76" y="123"/>
                  <a:pt x="76" y="123"/>
                  <a:pt x="76" y="123"/>
                </a:cubicBezTo>
                <a:cubicBezTo>
                  <a:pt x="76" y="121"/>
                  <a:pt x="74" y="120"/>
                  <a:pt x="73" y="120"/>
                </a:cubicBezTo>
                <a:close/>
                <a:moveTo>
                  <a:pt x="144" y="120"/>
                </a:moveTo>
                <a:cubicBezTo>
                  <a:pt x="132" y="120"/>
                  <a:pt x="132" y="120"/>
                  <a:pt x="132" y="120"/>
                </a:cubicBezTo>
                <a:cubicBezTo>
                  <a:pt x="131" y="120"/>
                  <a:pt x="128" y="121"/>
                  <a:pt x="128" y="123"/>
                </a:cubicBezTo>
                <a:cubicBezTo>
                  <a:pt x="128" y="129"/>
                  <a:pt x="128" y="129"/>
                  <a:pt x="128" y="129"/>
                </a:cubicBezTo>
                <a:cubicBezTo>
                  <a:pt x="128" y="131"/>
                  <a:pt x="131" y="132"/>
                  <a:pt x="132" y="132"/>
                </a:cubicBezTo>
                <a:cubicBezTo>
                  <a:pt x="144" y="132"/>
                  <a:pt x="144" y="132"/>
                  <a:pt x="144" y="132"/>
                </a:cubicBezTo>
                <a:cubicBezTo>
                  <a:pt x="146" y="132"/>
                  <a:pt x="148" y="131"/>
                  <a:pt x="148" y="129"/>
                </a:cubicBezTo>
                <a:cubicBezTo>
                  <a:pt x="148" y="123"/>
                  <a:pt x="148" y="123"/>
                  <a:pt x="148" y="123"/>
                </a:cubicBezTo>
                <a:cubicBezTo>
                  <a:pt x="148" y="121"/>
                  <a:pt x="146" y="120"/>
                  <a:pt x="144" y="120"/>
                </a:cubicBezTo>
                <a:close/>
              </a:path>
            </a:pathLst>
          </a:custGeom>
          <a:solidFill>
            <a:srgbClr val="6C7A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省内游客交通工具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01558" y="1243186"/>
            <a:ext cx="10515600" cy="109910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    来</a:t>
            </a:r>
            <a:r>
              <a:rPr lang="zh-CN" altLang="en-US" dirty="0"/>
              <a:t>南雄的省内游客使用交通工具中汽车占</a:t>
            </a:r>
            <a:r>
              <a:rPr lang="en-US" altLang="zh-CN" dirty="0" smtClean="0"/>
              <a:t>72.8%</a:t>
            </a:r>
            <a:r>
              <a:rPr lang="zh-CN" altLang="en-US" dirty="0"/>
              <a:t>、火车占</a:t>
            </a:r>
            <a:r>
              <a:rPr lang="en-US" altLang="zh-CN" dirty="0" smtClean="0"/>
              <a:t>16.5</a:t>
            </a:r>
            <a:r>
              <a:rPr lang="en-US" altLang="zh-CN" dirty="0"/>
              <a:t>%</a:t>
            </a:r>
            <a:r>
              <a:rPr lang="zh-CN" altLang="en-US" dirty="0"/>
              <a:t>、其它</a:t>
            </a:r>
            <a:r>
              <a:rPr lang="zh-CN" altLang="en-US" dirty="0" smtClean="0"/>
              <a:t>占</a:t>
            </a:r>
            <a:r>
              <a:rPr lang="en-US" altLang="zh-CN" dirty="0" smtClean="0"/>
              <a:t>10.7%</a:t>
            </a:r>
            <a:r>
              <a:rPr lang="zh-CN" altLang="en-US" dirty="0"/>
              <a:t>；汽车仍是来南雄的主要交通工具，做好各大汽车站的乘车路线安排、乘车指引与服务仍然十分重要。</a:t>
            </a:r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332080" y="2951214"/>
            <a:ext cx="2786136" cy="2696339"/>
            <a:chOff x="3609204" y="3734797"/>
            <a:chExt cx="2624407" cy="2572190"/>
          </a:xfrm>
        </p:grpSpPr>
        <p:grpSp>
          <p:nvGrpSpPr>
            <p:cNvPr id="9" name="组合 8"/>
            <p:cNvGrpSpPr/>
            <p:nvPr/>
          </p:nvGrpSpPr>
          <p:grpSpPr>
            <a:xfrm>
              <a:off x="3609204" y="3734797"/>
              <a:ext cx="2624407" cy="2572190"/>
              <a:chOff x="3609204" y="3734797"/>
              <a:chExt cx="2624407" cy="2572190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3609204" y="3734797"/>
                <a:ext cx="2624407" cy="257219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2" name="Picture 3" descr="C:\Users\shizhen.xie\Desktop\2013012110560638_easyicon_cn_128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 flipH="1">
                <a:off x="4744587" y="4130040"/>
                <a:ext cx="1261076" cy="11640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3" name="Picture 4" descr="C:\Users\shizhen.xie\Desktop\20130121105611342_easyicon_cn_128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770374" y="4082331"/>
                <a:ext cx="1148668" cy="121178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4" name="文本框 13"/>
              <p:cNvSpPr txBox="1"/>
              <p:nvPr/>
            </p:nvSpPr>
            <p:spPr>
              <a:xfrm>
                <a:off x="4098668" y="5262666"/>
                <a:ext cx="1027756" cy="4404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34% </a:t>
                </a:r>
                <a:endParaRPr lang="zh-CN" altLang="en-US" sz="24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5205855" y="5262666"/>
              <a:ext cx="1027756" cy="440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66% 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aphicFrame>
        <p:nvGraphicFramePr>
          <p:cNvPr id="15" name="图表 14"/>
          <p:cNvGraphicFramePr/>
          <p:nvPr/>
        </p:nvGraphicFramePr>
        <p:xfrm>
          <a:off x="5474715" y="2720393"/>
          <a:ext cx="5400000" cy="34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省内游客特征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757334" y="1113366"/>
            <a:ext cx="10515600" cy="155216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    省</a:t>
            </a:r>
            <a:r>
              <a:rPr lang="zh-CN" altLang="en-US" dirty="0"/>
              <a:t>内来南雄游客</a:t>
            </a:r>
            <a:r>
              <a:rPr lang="en-US" altLang="zh-CN" dirty="0" smtClean="0"/>
              <a:t>66%</a:t>
            </a:r>
            <a:r>
              <a:rPr lang="zh-CN" altLang="en-US" dirty="0"/>
              <a:t>为男性、</a:t>
            </a:r>
            <a:r>
              <a:rPr lang="en-US" altLang="zh-CN" dirty="0" smtClean="0"/>
              <a:t>34%</a:t>
            </a:r>
            <a:r>
              <a:rPr lang="zh-CN" altLang="en-US" dirty="0"/>
              <a:t>为女性；游客年龄分布特征是</a:t>
            </a:r>
            <a:r>
              <a:rPr lang="en-US" altLang="zh-CN" dirty="0"/>
              <a:t>:14</a:t>
            </a:r>
            <a:r>
              <a:rPr lang="zh-CN" altLang="en-US" dirty="0"/>
              <a:t>岁及以下的少年</a:t>
            </a:r>
            <a:r>
              <a:rPr lang="zh-CN" altLang="en-US" dirty="0" smtClean="0"/>
              <a:t>占</a:t>
            </a:r>
            <a:r>
              <a:rPr lang="en-US" altLang="zh-CN" dirty="0" smtClean="0"/>
              <a:t>3.7%</a:t>
            </a:r>
            <a:r>
              <a:rPr lang="zh-CN" altLang="en-US" dirty="0"/>
              <a:t>，</a:t>
            </a:r>
            <a:r>
              <a:rPr lang="en-US" altLang="zh-CN" dirty="0"/>
              <a:t>15-24</a:t>
            </a:r>
            <a:r>
              <a:rPr lang="zh-CN" altLang="en-US" dirty="0"/>
              <a:t>岁青年</a:t>
            </a:r>
            <a:r>
              <a:rPr lang="zh-CN" altLang="en-US" dirty="0" smtClean="0"/>
              <a:t>占</a:t>
            </a:r>
            <a:r>
              <a:rPr lang="en-US" altLang="zh-CN" dirty="0" smtClean="0"/>
              <a:t>19.7%</a:t>
            </a:r>
            <a:r>
              <a:rPr lang="zh-CN" altLang="en-US" dirty="0"/>
              <a:t>，</a:t>
            </a:r>
            <a:r>
              <a:rPr lang="en-US" altLang="zh-CN" dirty="0"/>
              <a:t>25-44</a:t>
            </a:r>
            <a:r>
              <a:rPr lang="zh-CN" altLang="en-US" dirty="0"/>
              <a:t>岁的壮盛年占</a:t>
            </a:r>
            <a:r>
              <a:rPr lang="en-US" altLang="zh-CN" dirty="0" smtClean="0"/>
              <a:t>41.5%</a:t>
            </a:r>
            <a:r>
              <a:rPr lang="zh-CN" altLang="en-US" dirty="0"/>
              <a:t>，</a:t>
            </a:r>
            <a:r>
              <a:rPr lang="en-US" altLang="zh-CN" dirty="0"/>
              <a:t>45-64</a:t>
            </a:r>
            <a:r>
              <a:rPr lang="zh-CN" altLang="en-US" dirty="0"/>
              <a:t>岁的中年占</a:t>
            </a:r>
            <a:r>
              <a:rPr lang="en-US" altLang="zh-CN" dirty="0" smtClean="0"/>
              <a:t>28.1%</a:t>
            </a:r>
            <a:r>
              <a:rPr lang="zh-CN" altLang="en-US" dirty="0"/>
              <a:t>，</a:t>
            </a:r>
            <a:r>
              <a:rPr lang="en-US" altLang="zh-CN" dirty="0"/>
              <a:t>65</a:t>
            </a:r>
            <a:r>
              <a:rPr lang="zh-CN" altLang="en-US" dirty="0"/>
              <a:t>岁及以上的老年</a:t>
            </a:r>
            <a:r>
              <a:rPr lang="zh-CN" altLang="en-US" dirty="0" smtClean="0"/>
              <a:t>占</a:t>
            </a:r>
            <a:r>
              <a:rPr lang="en-US" altLang="zh-CN" dirty="0" smtClean="0"/>
              <a:t>7.0%</a:t>
            </a:r>
            <a:r>
              <a:rPr lang="zh-CN" altLang="en-US" dirty="0"/>
              <a:t>；游客仍以壮盛年为主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/>
          <p:cNvGraphicFramePr/>
          <p:nvPr/>
        </p:nvGraphicFramePr>
        <p:xfrm>
          <a:off x="5491210" y="1787213"/>
          <a:ext cx="5777947" cy="34318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省内游客停留天数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779435" y="1634018"/>
            <a:ext cx="4139152" cy="298222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    来</a:t>
            </a:r>
            <a:r>
              <a:rPr lang="zh-CN" altLang="en-US" dirty="0"/>
              <a:t>南雄的省内游客停留天数总体分布特征是：停留</a:t>
            </a:r>
            <a:r>
              <a:rPr lang="en-US" altLang="zh-CN" dirty="0"/>
              <a:t>1</a:t>
            </a:r>
            <a:r>
              <a:rPr lang="zh-CN" altLang="en-US" dirty="0"/>
              <a:t>天占</a:t>
            </a:r>
            <a:r>
              <a:rPr lang="en-US" altLang="zh-CN" dirty="0" smtClean="0"/>
              <a:t>29.4</a:t>
            </a:r>
            <a:r>
              <a:rPr lang="en-US" altLang="zh-CN" dirty="0"/>
              <a:t>%</a:t>
            </a:r>
            <a:r>
              <a:rPr lang="zh-CN" altLang="en-US" dirty="0"/>
              <a:t>，停留</a:t>
            </a:r>
            <a:r>
              <a:rPr lang="en-US" altLang="zh-CN" dirty="0"/>
              <a:t>2</a:t>
            </a:r>
            <a:r>
              <a:rPr lang="zh-CN" altLang="en-US" dirty="0"/>
              <a:t>天占</a:t>
            </a:r>
            <a:r>
              <a:rPr lang="en-US" altLang="zh-CN" dirty="0" smtClean="0"/>
              <a:t>13.1</a:t>
            </a:r>
            <a:r>
              <a:rPr lang="en-US" altLang="zh-CN" dirty="0"/>
              <a:t>%</a:t>
            </a:r>
            <a:r>
              <a:rPr lang="zh-CN" altLang="en-US" dirty="0"/>
              <a:t>，停留</a:t>
            </a:r>
            <a:r>
              <a:rPr lang="en-US" altLang="zh-CN" dirty="0"/>
              <a:t>3</a:t>
            </a:r>
            <a:r>
              <a:rPr lang="zh-CN" altLang="en-US" dirty="0"/>
              <a:t>天占</a:t>
            </a:r>
            <a:r>
              <a:rPr lang="en-US" altLang="zh-CN" dirty="0" smtClean="0"/>
              <a:t>10.0%</a:t>
            </a:r>
            <a:r>
              <a:rPr lang="zh-CN" altLang="en-US" dirty="0"/>
              <a:t>，停留</a:t>
            </a:r>
            <a:r>
              <a:rPr lang="en-US" altLang="zh-CN" dirty="0"/>
              <a:t>4-6</a:t>
            </a:r>
            <a:r>
              <a:rPr lang="zh-CN" altLang="en-US" dirty="0"/>
              <a:t>天占</a:t>
            </a:r>
            <a:r>
              <a:rPr lang="en-US" altLang="zh-CN" dirty="0" smtClean="0"/>
              <a:t>15.5%</a:t>
            </a:r>
            <a:r>
              <a:rPr lang="zh-CN" altLang="en-US" dirty="0"/>
              <a:t>，停留</a:t>
            </a:r>
            <a:r>
              <a:rPr lang="en-US" altLang="zh-CN" dirty="0"/>
              <a:t>7-15</a:t>
            </a:r>
            <a:r>
              <a:rPr lang="zh-CN" altLang="en-US" dirty="0"/>
              <a:t>天占</a:t>
            </a:r>
            <a:r>
              <a:rPr lang="en-US" altLang="zh-CN" dirty="0" smtClean="0"/>
              <a:t>17.7%</a:t>
            </a:r>
            <a:r>
              <a:rPr lang="zh-CN" altLang="en-US" dirty="0"/>
              <a:t>，</a:t>
            </a:r>
            <a:r>
              <a:rPr lang="en-US" altLang="zh-CN" dirty="0"/>
              <a:t>15</a:t>
            </a:r>
            <a:r>
              <a:rPr lang="zh-CN" altLang="en-US" dirty="0"/>
              <a:t>天以上占</a:t>
            </a:r>
            <a:r>
              <a:rPr lang="en-US" altLang="zh-CN" dirty="0" smtClean="0"/>
              <a:t>14.2%</a:t>
            </a:r>
            <a:r>
              <a:rPr lang="zh-CN" altLang="en-US" dirty="0"/>
              <a:t>。</a:t>
            </a:r>
            <a:r>
              <a:rPr lang="en-US" altLang="zh-CN" dirty="0"/>
              <a:t>1-3</a:t>
            </a:r>
            <a:r>
              <a:rPr lang="zh-CN" altLang="en-US" dirty="0"/>
              <a:t>天内的短期旅游较多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/>
          <p:cNvGraphicFramePr/>
          <p:nvPr/>
        </p:nvGraphicFramePr>
        <p:xfrm>
          <a:off x="5366702" y="1618048"/>
          <a:ext cx="6073946" cy="39329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省内游客游览景点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794183" y="1538153"/>
            <a:ext cx="4183397" cy="410310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</a:t>
            </a:r>
            <a:r>
              <a:rPr lang="zh-CN" altLang="en-US" dirty="0" smtClean="0"/>
              <a:t>   各</a:t>
            </a:r>
            <a:r>
              <a:rPr lang="zh-CN" altLang="en-US" dirty="0"/>
              <a:t>主要景点接待省内游客人数共计</a:t>
            </a:r>
            <a:r>
              <a:rPr lang="en-US" altLang="zh-CN" dirty="0" smtClean="0"/>
              <a:t>18.7</a:t>
            </a:r>
            <a:r>
              <a:rPr lang="zh-CN" altLang="en-US" dirty="0"/>
              <a:t>万人次，包括珠玑古巷</a:t>
            </a:r>
            <a:r>
              <a:rPr lang="en-US" altLang="zh-CN" dirty="0" smtClean="0"/>
              <a:t>8.7</a:t>
            </a:r>
            <a:r>
              <a:rPr lang="zh-CN" altLang="en-US" dirty="0" smtClean="0"/>
              <a:t>万</a:t>
            </a:r>
            <a:r>
              <a:rPr lang="zh-CN" altLang="en-US" dirty="0"/>
              <a:t>人次；主田香草世界</a:t>
            </a:r>
            <a:r>
              <a:rPr lang="en-US" altLang="zh-CN" dirty="0" smtClean="0"/>
              <a:t>3.2</a:t>
            </a:r>
            <a:r>
              <a:rPr lang="zh-CN" altLang="en-US" dirty="0" smtClean="0"/>
              <a:t>万</a:t>
            </a:r>
            <a:r>
              <a:rPr lang="zh-CN" altLang="en-US" dirty="0"/>
              <a:t>人次；梅岭梅关古道</a:t>
            </a:r>
            <a:r>
              <a:rPr lang="en-US" altLang="zh-CN" dirty="0" smtClean="0"/>
              <a:t>2.6</a:t>
            </a:r>
            <a:r>
              <a:rPr lang="zh-CN" altLang="en-US" dirty="0" smtClean="0"/>
              <a:t>万</a:t>
            </a:r>
            <a:r>
              <a:rPr lang="zh-CN" altLang="en-US" dirty="0"/>
              <a:t>人次；邓坊泉水谷</a:t>
            </a:r>
            <a:r>
              <a:rPr lang="zh-CN" altLang="en-US" dirty="0" smtClean="0"/>
              <a:t>漂流</a:t>
            </a:r>
            <a:r>
              <a:rPr lang="en-US" altLang="zh-CN" dirty="0" smtClean="0"/>
              <a:t>1.7</a:t>
            </a:r>
            <a:r>
              <a:rPr lang="zh-CN" altLang="en-US" dirty="0" smtClean="0"/>
              <a:t>万</a:t>
            </a:r>
            <a:r>
              <a:rPr lang="zh-CN" altLang="en-US" dirty="0"/>
              <a:t>人次；梅岭钟鼓</a:t>
            </a:r>
            <a:r>
              <a:rPr lang="zh-CN" altLang="en-US" dirty="0" smtClean="0"/>
              <a:t>岩</a:t>
            </a:r>
            <a:r>
              <a:rPr lang="en-US" altLang="zh-CN" dirty="0" smtClean="0"/>
              <a:t>0.9</a:t>
            </a:r>
            <a:r>
              <a:rPr lang="zh-CN" altLang="en-US" dirty="0" smtClean="0"/>
              <a:t>万</a:t>
            </a:r>
            <a:r>
              <a:rPr lang="zh-CN" altLang="en-US" dirty="0"/>
              <a:t>人次；坪田千年</a:t>
            </a:r>
            <a:r>
              <a:rPr lang="zh-CN" altLang="en-US" dirty="0" smtClean="0"/>
              <a:t>银杏</a:t>
            </a:r>
            <a:r>
              <a:rPr lang="en-US" altLang="zh-CN" dirty="0" smtClean="0"/>
              <a:t>0.9</a:t>
            </a:r>
            <a:r>
              <a:rPr lang="zh-CN" altLang="en-US" dirty="0" smtClean="0"/>
              <a:t>万</a:t>
            </a:r>
            <a:r>
              <a:rPr lang="zh-CN" altLang="en-US" dirty="0"/>
              <a:t>人次；帽子峰森林公园</a:t>
            </a:r>
            <a:r>
              <a:rPr lang="en-US" altLang="zh-CN" dirty="0" smtClean="0"/>
              <a:t>0.7</a:t>
            </a:r>
            <a:r>
              <a:rPr lang="zh-CN" altLang="en-US" dirty="0" smtClean="0"/>
              <a:t>万</a:t>
            </a:r>
            <a:r>
              <a:rPr lang="zh-CN" altLang="en-US" dirty="0"/>
              <a:t>人次。</a:t>
            </a:r>
            <a:endParaRPr lang="zh-CN" altLang="en-US" dirty="0"/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7" name="文本框 3"/>
          <p:cNvSpPr txBox="1">
            <a:spLocks noChangeArrowheads="1"/>
          </p:cNvSpPr>
          <p:nvPr/>
        </p:nvSpPr>
        <p:spPr bwMode="auto">
          <a:xfrm>
            <a:off x="1084292" y="4556056"/>
            <a:ext cx="2651125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9"/>
          <p:cNvCxnSpPr>
            <a:cxnSpLocks noChangeShapeType="1"/>
          </p:cNvCxnSpPr>
          <p:nvPr/>
        </p:nvCxnSpPr>
        <p:spPr bwMode="auto">
          <a:xfrm flipH="1">
            <a:off x="3037992" y="1635195"/>
            <a:ext cx="461962" cy="1030287"/>
          </a:xfrm>
          <a:prstGeom prst="line">
            <a:avLst/>
          </a:prstGeom>
          <a:noFill/>
          <a:ln w="6350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椭圆 11"/>
          <p:cNvSpPr>
            <a:spLocks noChangeArrowheads="1"/>
          </p:cNvSpPr>
          <p:nvPr/>
        </p:nvSpPr>
        <p:spPr bwMode="auto">
          <a:xfrm>
            <a:off x="3014179" y="2648020"/>
            <a:ext cx="44450" cy="46037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文本框 12"/>
          <p:cNvSpPr txBox="1">
            <a:spLocks noChangeArrowheads="1"/>
          </p:cNvSpPr>
          <p:nvPr/>
        </p:nvSpPr>
        <p:spPr bwMode="auto">
          <a:xfrm>
            <a:off x="3058629" y="2314645"/>
            <a:ext cx="27987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游客总体分析</a:t>
            </a:r>
            <a:endParaRPr lang="zh-CN" altLang="en-US" sz="24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22"/>
          <p:cNvSpPr txBox="1">
            <a:spLocks noChangeArrowheads="1"/>
          </p:cNvSpPr>
          <p:nvPr/>
        </p:nvSpPr>
        <p:spPr bwMode="auto">
          <a:xfrm>
            <a:off x="1158392" y="3043307"/>
            <a:ext cx="2652712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b="1">
                <a:solidFill>
                  <a:srgbClr val="D984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en-US" altLang="zh-CN" sz="4400" b="1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26"/>
          <p:cNvCxnSpPr>
            <a:cxnSpLocks noChangeShapeType="1"/>
          </p:cNvCxnSpPr>
          <p:nvPr/>
        </p:nvCxnSpPr>
        <p:spPr bwMode="auto">
          <a:xfrm flipH="1">
            <a:off x="3003067" y="3125857"/>
            <a:ext cx="461962" cy="1030288"/>
          </a:xfrm>
          <a:prstGeom prst="line">
            <a:avLst/>
          </a:prstGeom>
          <a:noFill/>
          <a:ln w="6350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椭圆 27"/>
          <p:cNvSpPr>
            <a:spLocks noChangeArrowheads="1"/>
          </p:cNvSpPr>
          <p:nvPr/>
        </p:nvSpPr>
        <p:spPr bwMode="auto">
          <a:xfrm>
            <a:off x="2977667" y="4138682"/>
            <a:ext cx="46037" cy="46038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文本框 29"/>
          <p:cNvSpPr txBox="1">
            <a:spLocks noChangeArrowheads="1"/>
          </p:cNvSpPr>
          <p:nvPr/>
        </p:nvSpPr>
        <p:spPr bwMode="auto">
          <a:xfrm>
            <a:off x="3023704" y="3805307"/>
            <a:ext cx="27987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4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省</a:t>
            </a:r>
            <a:r>
              <a:rPr lang="zh-CN" altLang="en-US" sz="2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内游客</a:t>
            </a:r>
            <a:r>
              <a:rPr lang="zh-CN" altLang="en-US" sz="24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30"/>
          <p:cNvSpPr txBox="1">
            <a:spLocks noChangeArrowheads="1"/>
          </p:cNvSpPr>
          <p:nvPr/>
        </p:nvSpPr>
        <p:spPr bwMode="auto">
          <a:xfrm>
            <a:off x="1084292" y="1755845"/>
            <a:ext cx="2651125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b="1" dirty="0">
                <a:solidFill>
                  <a:srgbClr val="D984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31"/>
          <p:cNvCxnSpPr>
            <a:cxnSpLocks noChangeShapeType="1"/>
          </p:cNvCxnSpPr>
          <p:nvPr/>
        </p:nvCxnSpPr>
        <p:spPr bwMode="auto">
          <a:xfrm flipH="1">
            <a:off x="3037992" y="4575245"/>
            <a:ext cx="461962" cy="1030287"/>
          </a:xfrm>
          <a:prstGeom prst="line">
            <a:avLst/>
          </a:prstGeom>
          <a:noFill/>
          <a:ln w="6350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" name="椭圆 32"/>
          <p:cNvSpPr>
            <a:spLocks noChangeArrowheads="1"/>
          </p:cNvSpPr>
          <p:nvPr/>
        </p:nvSpPr>
        <p:spPr bwMode="auto">
          <a:xfrm>
            <a:off x="3014179" y="5588070"/>
            <a:ext cx="44450" cy="46037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" name="文本框 33"/>
          <p:cNvSpPr txBox="1">
            <a:spLocks noChangeArrowheads="1"/>
          </p:cNvSpPr>
          <p:nvPr/>
        </p:nvSpPr>
        <p:spPr bwMode="auto">
          <a:xfrm>
            <a:off x="3058629" y="5254695"/>
            <a:ext cx="279876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省外游客分析</a:t>
            </a:r>
            <a:endParaRPr lang="zh-CN" alt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省外游客来源省区</a:t>
            </a:r>
            <a:r>
              <a:rPr lang="zh-CN" altLang="en-US" dirty="0" smtClean="0"/>
              <a:t>分布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6807522" y="1259056"/>
            <a:ext cx="5085965" cy="1454647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    </a:t>
            </a:r>
            <a:r>
              <a:rPr lang="en-US" altLang="zh-CN" dirty="0" smtClean="0"/>
              <a:t>2018</a:t>
            </a:r>
            <a:r>
              <a:rPr lang="zh-CN" altLang="en-US" dirty="0" smtClean="0"/>
              <a:t>年</a:t>
            </a:r>
            <a:r>
              <a:rPr lang="en-US" altLang="zh-CN" dirty="0"/>
              <a:t>6</a:t>
            </a:r>
            <a:r>
              <a:rPr lang="zh-CN" altLang="en-US" dirty="0" smtClean="0"/>
              <a:t>月</a:t>
            </a:r>
            <a:r>
              <a:rPr lang="zh-CN" altLang="en-US" dirty="0"/>
              <a:t>来南雄的省外游客主要来自以下</a:t>
            </a:r>
            <a:r>
              <a:rPr lang="en-US" altLang="zh-CN" dirty="0"/>
              <a:t>10</a:t>
            </a:r>
            <a:r>
              <a:rPr lang="zh-CN" altLang="en-US" dirty="0"/>
              <a:t>个省份，共占游客总数的</a:t>
            </a:r>
            <a:r>
              <a:rPr lang="en-US" altLang="zh-CN" dirty="0" smtClean="0"/>
              <a:t>87.3%</a:t>
            </a:r>
            <a:r>
              <a:rPr lang="zh-CN" altLang="en-US" dirty="0"/>
              <a:t>，各省游客占比分布如下：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435565" y="2609684"/>
            <a:ext cx="2173357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江西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31.1%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湖南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10.6%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山东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8.4%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安徽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8.2%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5.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江苏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8.0%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6.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河南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6.1%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7.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湖北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4.5%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8.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上海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4.5%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9.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浙江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3.6%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10.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广西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2.3%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1510" y="1417955"/>
            <a:ext cx="6016625" cy="40220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367233" y="2744840"/>
            <a:ext cx="191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汽车</a:t>
            </a:r>
            <a:r>
              <a:rPr lang="en-US" altLang="zh-CN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87.5%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367233" y="3770997"/>
            <a:ext cx="191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火车</a:t>
            </a:r>
            <a:r>
              <a:rPr lang="en-US" altLang="zh-CN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9.3%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80605" y="3751175"/>
            <a:ext cx="6949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江西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23.3%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，湖南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14.7%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，安徽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8.7%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，江苏</a:t>
            </a:r>
            <a:r>
              <a:rPr lang="en-US" altLang="zh-CN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8.2%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，河南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7.0%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，其余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各省份共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占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38.1%</a:t>
            </a:r>
            <a:endParaRPr lang="zh-CN" altLang="en-US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367233" y="4922692"/>
            <a:ext cx="191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其它</a:t>
            </a:r>
            <a:r>
              <a:rPr lang="en-US" altLang="zh-CN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3.2%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980605" y="2701336"/>
            <a:ext cx="6949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江西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32.3%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，湖南</a:t>
            </a:r>
            <a:r>
              <a:rPr lang="en-US" altLang="zh-CN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9.5%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，山东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9.0%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，安徽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8.4%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江苏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8.1%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，其余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各省份共占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32.7%</a:t>
            </a:r>
            <a:endParaRPr lang="zh-CN" altLang="en-US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980605" y="4821691"/>
            <a:ext cx="69499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湖南</a:t>
            </a:r>
            <a:r>
              <a:rPr lang="en-US" altLang="zh-CN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27.6%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江西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19.5%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湖北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6.9%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，江苏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6.3%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，浙江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5.7%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其余各省份共占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34.0%</a:t>
            </a:r>
            <a:endParaRPr lang="zh-CN" altLang="en-US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1343397" y="4588927"/>
            <a:ext cx="763035" cy="784727"/>
          </a:xfrm>
          <a:custGeom>
            <a:avLst/>
            <a:gdLst>
              <a:gd name="T0" fmla="*/ 160 w 185"/>
              <a:gd name="T1" fmla="*/ 64 h 190"/>
              <a:gd name="T2" fmla="*/ 160 w 185"/>
              <a:gd name="T3" fmla="*/ 24 h 190"/>
              <a:gd name="T4" fmla="*/ 38 w 185"/>
              <a:gd name="T5" fmla="*/ 24 h 190"/>
              <a:gd name="T6" fmla="*/ 7 w 185"/>
              <a:gd name="T7" fmla="*/ 44 h 190"/>
              <a:gd name="T8" fmla="*/ 39 w 185"/>
              <a:gd name="T9" fmla="*/ 64 h 190"/>
              <a:gd name="T10" fmla="*/ 160 w 185"/>
              <a:gd name="T11" fmla="*/ 64 h 190"/>
              <a:gd name="T12" fmla="*/ 100 w 185"/>
              <a:gd name="T13" fmla="*/ 0 h 190"/>
              <a:gd name="T14" fmla="*/ 88 w 185"/>
              <a:gd name="T15" fmla="*/ 0 h 190"/>
              <a:gd name="T16" fmla="*/ 88 w 185"/>
              <a:gd name="T17" fmla="*/ 20 h 190"/>
              <a:gd name="T18" fmla="*/ 100 w 185"/>
              <a:gd name="T19" fmla="*/ 20 h 190"/>
              <a:gd name="T20" fmla="*/ 100 w 185"/>
              <a:gd name="T21" fmla="*/ 0 h 190"/>
              <a:gd name="T22" fmla="*/ 100 w 185"/>
              <a:gd name="T23" fmla="*/ 168 h 190"/>
              <a:gd name="T24" fmla="*/ 100 w 185"/>
              <a:gd name="T25" fmla="*/ 116 h 190"/>
              <a:gd name="T26" fmla="*/ 88 w 185"/>
              <a:gd name="T27" fmla="*/ 116 h 190"/>
              <a:gd name="T28" fmla="*/ 88 w 185"/>
              <a:gd name="T29" fmla="*/ 168 h 190"/>
              <a:gd name="T30" fmla="*/ 100 w 185"/>
              <a:gd name="T31" fmla="*/ 168 h 190"/>
              <a:gd name="T32" fmla="*/ 121 w 185"/>
              <a:gd name="T33" fmla="*/ 132 h 190"/>
              <a:gd name="T34" fmla="*/ 120 w 185"/>
              <a:gd name="T35" fmla="*/ 143 h 190"/>
              <a:gd name="T36" fmla="*/ 160 w 185"/>
              <a:gd name="T37" fmla="*/ 160 h 190"/>
              <a:gd name="T38" fmla="*/ 92 w 185"/>
              <a:gd name="T39" fmla="*/ 180 h 190"/>
              <a:gd name="T40" fmla="*/ 24 w 185"/>
              <a:gd name="T41" fmla="*/ 160 h 190"/>
              <a:gd name="T42" fmla="*/ 64 w 185"/>
              <a:gd name="T43" fmla="*/ 143 h 190"/>
              <a:gd name="T44" fmla="*/ 63 w 185"/>
              <a:gd name="T45" fmla="*/ 132 h 190"/>
              <a:gd name="T46" fmla="*/ 0 w 185"/>
              <a:gd name="T47" fmla="*/ 160 h 190"/>
              <a:gd name="T48" fmla="*/ 92 w 185"/>
              <a:gd name="T49" fmla="*/ 190 h 190"/>
              <a:gd name="T50" fmla="*/ 185 w 185"/>
              <a:gd name="T51" fmla="*/ 160 h 190"/>
              <a:gd name="T52" fmla="*/ 121 w 185"/>
              <a:gd name="T53" fmla="*/ 132 h 190"/>
              <a:gd name="T54" fmla="*/ 160 w 185"/>
              <a:gd name="T55" fmla="*/ 92 h 190"/>
              <a:gd name="T56" fmla="*/ 128 w 185"/>
              <a:gd name="T57" fmla="*/ 72 h 190"/>
              <a:gd name="T58" fmla="*/ 48 w 185"/>
              <a:gd name="T59" fmla="*/ 72 h 190"/>
              <a:gd name="T60" fmla="*/ 48 w 185"/>
              <a:gd name="T61" fmla="*/ 112 h 190"/>
              <a:gd name="T62" fmla="*/ 128 w 185"/>
              <a:gd name="T63" fmla="*/ 112 h 190"/>
              <a:gd name="T64" fmla="*/ 160 w 185"/>
              <a:gd name="T65" fmla="*/ 92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85" h="190">
                <a:moveTo>
                  <a:pt x="160" y="64"/>
                </a:moveTo>
                <a:cubicBezTo>
                  <a:pt x="160" y="24"/>
                  <a:pt x="160" y="24"/>
                  <a:pt x="160" y="24"/>
                </a:cubicBezTo>
                <a:cubicBezTo>
                  <a:pt x="38" y="24"/>
                  <a:pt x="38" y="24"/>
                  <a:pt x="38" y="24"/>
                </a:cubicBezTo>
                <a:cubicBezTo>
                  <a:pt x="7" y="44"/>
                  <a:pt x="7" y="44"/>
                  <a:pt x="7" y="44"/>
                </a:cubicBezTo>
                <a:cubicBezTo>
                  <a:pt x="39" y="64"/>
                  <a:pt x="39" y="64"/>
                  <a:pt x="39" y="64"/>
                </a:cubicBezTo>
                <a:lnTo>
                  <a:pt x="160" y="64"/>
                </a:lnTo>
                <a:close/>
                <a:moveTo>
                  <a:pt x="100" y="0"/>
                </a:moveTo>
                <a:cubicBezTo>
                  <a:pt x="88" y="0"/>
                  <a:pt x="88" y="0"/>
                  <a:pt x="88" y="0"/>
                </a:cubicBezTo>
                <a:cubicBezTo>
                  <a:pt x="88" y="20"/>
                  <a:pt x="88" y="20"/>
                  <a:pt x="88" y="20"/>
                </a:cubicBezTo>
                <a:cubicBezTo>
                  <a:pt x="100" y="20"/>
                  <a:pt x="100" y="20"/>
                  <a:pt x="100" y="20"/>
                </a:cubicBezTo>
                <a:lnTo>
                  <a:pt x="100" y="0"/>
                </a:lnTo>
                <a:close/>
                <a:moveTo>
                  <a:pt x="100" y="168"/>
                </a:moveTo>
                <a:cubicBezTo>
                  <a:pt x="100" y="116"/>
                  <a:pt x="100" y="116"/>
                  <a:pt x="100" y="116"/>
                </a:cubicBezTo>
                <a:cubicBezTo>
                  <a:pt x="88" y="116"/>
                  <a:pt x="88" y="116"/>
                  <a:pt x="88" y="116"/>
                </a:cubicBezTo>
                <a:cubicBezTo>
                  <a:pt x="88" y="168"/>
                  <a:pt x="88" y="168"/>
                  <a:pt x="88" y="168"/>
                </a:cubicBezTo>
                <a:lnTo>
                  <a:pt x="100" y="168"/>
                </a:lnTo>
                <a:close/>
                <a:moveTo>
                  <a:pt x="121" y="132"/>
                </a:moveTo>
                <a:cubicBezTo>
                  <a:pt x="120" y="143"/>
                  <a:pt x="120" y="143"/>
                  <a:pt x="120" y="143"/>
                </a:cubicBezTo>
                <a:cubicBezTo>
                  <a:pt x="142" y="146"/>
                  <a:pt x="160" y="153"/>
                  <a:pt x="160" y="160"/>
                </a:cubicBezTo>
                <a:cubicBezTo>
                  <a:pt x="160" y="171"/>
                  <a:pt x="126" y="180"/>
                  <a:pt x="92" y="180"/>
                </a:cubicBezTo>
                <a:cubicBezTo>
                  <a:pt x="59" y="180"/>
                  <a:pt x="24" y="171"/>
                  <a:pt x="24" y="160"/>
                </a:cubicBezTo>
                <a:cubicBezTo>
                  <a:pt x="24" y="153"/>
                  <a:pt x="42" y="146"/>
                  <a:pt x="64" y="143"/>
                </a:cubicBezTo>
                <a:cubicBezTo>
                  <a:pt x="63" y="132"/>
                  <a:pt x="63" y="132"/>
                  <a:pt x="63" y="132"/>
                </a:cubicBezTo>
                <a:cubicBezTo>
                  <a:pt x="26" y="136"/>
                  <a:pt x="0" y="147"/>
                  <a:pt x="0" y="160"/>
                </a:cubicBezTo>
                <a:cubicBezTo>
                  <a:pt x="0" y="177"/>
                  <a:pt x="41" y="190"/>
                  <a:pt x="92" y="190"/>
                </a:cubicBezTo>
                <a:cubicBezTo>
                  <a:pt x="143" y="190"/>
                  <a:pt x="185" y="177"/>
                  <a:pt x="185" y="160"/>
                </a:cubicBezTo>
                <a:cubicBezTo>
                  <a:pt x="185" y="147"/>
                  <a:pt x="158" y="136"/>
                  <a:pt x="121" y="132"/>
                </a:cubicBezTo>
                <a:close/>
                <a:moveTo>
                  <a:pt x="160" y="92"/>
                </a:moveTo>
                <a:cubicBezTo>
                  <a:pt x="128" y="72"/>
                  <a:pt x="128" y="72"/>
                  <a:pt x="128" y="72"/>
                </a:cubicBezTo>
                <a:cubicBezTo>
                  <a:pt x="48" y="72"/>
                  <a:pt x="48" y="72"/>
                  <a:pt x="48" y="72"/>
                </a:cubicBezTo>
                <a:cubicBezTo>
                  <a:pt x="48" y="112"/>
                  <a:pt x="48" y="112"/>
                  <a:pt x="48" y="112"/>
                </a:cubicBezTo>
                <a:cubicBezTo>
                  <a:pt x="128" y="112"/>
                  <a:pt x="128" y="112"/>
                  <a:pt x="128" y="112"/>
                </a:cubicBezTo>
                <a:lnTo>
                  <a:pt x="160" y="92"/>
                </a:lnTo>
                <a:close/>
              </a:path>
            </a:pathLst>
          </a:custGeom>
          <a:solidFill>
            <a:srgbClr val="6C7A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30"/>
          <p:cNvSpPr>
            <a:spLocks noEditPoints="1"/>
          </p:cNvSpPr>
          <p:nvPr/>
        </p:nvSpPr>
        <p:spPr bwMode="auto">
          <a:xfrm>
            <a:off x="1309833" y="3571868"/>
            <a:ext cx="820454" cy="821730"/>
          </a:xfrm>
          <a:custGeom>
            <a:avLst/>
            <a:gdLst>
              <a:gd name="T0" fmla="*/ 86 w 199"/>
              <a:gd name="T1" fmla="*/ 44 h 199"/>
              <a:gd name="T2" fmla="*/ 112 w 199"/>
              <a:gd name="T3" fmla="*/ 44 h 199"/>
              <a:gd name="T4" fmla="*/ 116 w 199"/>
              <a:gd name="T5" fmla="*/ 41 h 199"/>
              <a:gd name="T6" fmla="*/ 116 w 199"/>
              <a:gd name="T7" fmla="*/ 39 h 199"/>
              <a:gd name="T8" fmla="*/ 112 w 199"/>
              <a:gd name="T9" fmla="*/ 36 h 199"/>
              <a:gd name="T10" fmla="*/ 86 w 199"/>
              <a:gd name="T11" fmla="*/ 36 h 199"/>
              <a:gd name="T12" fmla="*/ 82 w 199"/>
              <a:gd name="T13" fmla="*/ 36 h 199"/>
              <a:gd name="T14" fmla="*/ 82 w 199"/>
              <a:gd name="T15" fmla="*/ 41 h 199"/>
              <a:gd name="T16" fmla="*/ 86 w 199"/>
              <a:gd name="T17" fmla="*/ 44 h 199"/>
              <a:gd name="T18" fmla="*/ 71 w 199"/>
              <a:gd name="T19" fmla="*/ 122 h 199"/>
              <a:gd name="T20" fmla="*/ 61 w 199"/>
              <a:gd name="T21" fmla="*/ 132 h 199"/>
              <a:gd name="T22" fmla="*/ 71 w 199"/>
              <a:gd name="T23" fmla="*/ 142 h 199"/>
              <a:gd name="T24" fmla="*/ 81 w 199"/>
              <a:gd name="T25" fmla="*/ 132 h 199"/>
              <a:gd name="T26" fmla="*/ 71 w 199"/>
              <a:gd name="T27" fmla="*/ 122 h 199"/>
              <a:gd name="T28" fmla="*/ 99 w 199"/>
              <a:gd name="T29" fmla="*/ 0 h 199"/>
              <a:gd name="T30" fmla="*/ 0 w 199"/>
              <a:gd name="T31" fmla="*/ 100 h 199"/>
              <a:gd name="T32" fmla="*/ 99 w 199"/>
              <a:gd name="T33" fmla="*/ 199 h 199"/>
              <a:gd name="T34" fmla="*/ 199 w 199"/>
              <a:gd name="T35" fmla="*/ 100 h 199"/>
              <a:gd name="T36" fmla="*/ 99 w 199"/>
              <a:gd name="T37" fmla="*/ 0 h 199"/>
              <a:gd name="T38" fmla="*/ 108 w 199"/>
              <a:gd name="T39" fmla="*/ 12 h 199"/>
              <a:gd name="T40" fmla="*/ 115 w 199"/>
              <a:gd name="T41" fmla="*/ 19 h 199"/>
              <a:gd name="T42" fmla="*/ 108 w 199"/>
              <a:gd name="T43" fmla="*/ 26 h 199"/>
              <a:gd name="T44" fmla="*/ 101 w 199"/>
              <a:gd name="T45" fmla="*/ 19 h 199"/>
              <a:gd name="T46" fmla="*/ 108 w 199"/>
              <a:gd name="T47" fmla="*/ 12 h 199"/>
              <a:gd name="T48" fmla="*/ 90 w 199"/>
              <a:gd name="T49" fmla="*/ 12 h 199"/>
              <a:gd name="T50" fmla="*/ 97 w 199"/>
              <a:gd name="T51" fmla="*/ 19 h 199"/>
              <a:gd name="T52" fmla="*/ 90 w 199"/>
              <a:gd name="T53" fmla="*/ 26 h 199"/>
              <a:gd name="T54" fmla="*/ 83 w 199"/>
              <a:gd name="T55" fmla="*/ 19 h 199"/>
              <a:gd name="T56" fmla="*/ 90 w 199"/>
              <a:gd name="T57" fmla="*/ 12 h 199"/>
              <a:gd name="T58" fmla="*/ 151 w 199"/>
              <a:gd name="T59" fmla="*/ 132 h 199"/>
              <a:gd name="T60" fmla="*/ 132 w 199"/>
              <a:gd name="T61" fmla="*/ 154 h 199"/>
              <a:gd name="T62" fmla="*/ 149 w 199"/>
              <a:gd name="T63" fmla="*/ 176 h 199"/>
              <a:gd name="T64" fmla="*/ 134 w 199"/>
              <a:gd name="T65" fmla="*/ 176 h 199"/>
              <a:gd name="T66" fmla="*/ 125 w 199"/>
              <a:gd name="T67" fmla="*/ 164 h 199"/>
              <a:gd name="T68" fmla="*/ 73 w 199"/>
              <a:gd name="T69" fmla="*/ 164 h 199"/>
              <a:gd name="T70" fmla="*/ 64 w 199"/>
              <a:gd name="T71" fmla="*/ 176 h 199"/>
              <a:gd name="T72" fmla="*/ 49 w 199"/>
              <a:gd name="T73" fmla="*/ 176 h 199"/>
              <a:gd name="T74" fmla="*/ 66 w 199"/>
              <a:gd name="T75" fmla="*/ 154 h 199"/>
              <a:gd name="T76" fmla="*/ 47 w 199"/>
              <a:gd name="T77" fmla="*/ 132 h 199"/>
              <a:gd name="T78" fmla="*/ 47 w 199"/>
              <a:gd name="T79" fmla="*/ 50 h 199"/>
              <a:gd name="T80" fmla="*/ 71 w 199"/>
              <a:gd name="T81" fmla="*/ 27 h 199"/>
              <a:gd name="T82" fmla="*/ 99 w 199"/>
              <a:gd name="T83" fmla="*/ 27 h 199"/>
              <a:gd name="T84" fmla="*/ 127 w 199"/>
              <a:gd name="T85" fmla="*/ 27 h 199"/>
              <a:gd name="T86" fmla="*/ 151 w 199"/>
              <a:gd name="T87" fmla="*/ 50 h 199"/>
              <a:gd name="T88" fmla="*/ 151 w 199"/>
              <a:gd name="T89" fmla="*/ 132 h 199"/>
              <a:gd name="T90" fmla="*/ 126 w 199"/>
              <a:gd name="T91" fmla="*/ 52 h 199"/>
              <a:gd name="T92" fmla="*/ 72 w 199"/>
              <a:gd name="T93" fmla="*/ 52 h 199"/>
              <a:gd name="T94" fmla="*/ 59 w 199"/>
              <a:gd name="T95" fmla="*/ 64 h 199"/>
              <a:gd name="T96" fmla="*/ 59 w 199"/>
              <a:gd name="T97" fmla="*/ 78 h 199"/>
              <a:gd name="T98" fmla="*/ 72 w 199"/>
              <a:gd name="T99" fmla="*/ 88 h 199"/>
              <a:gd name="T100" fmla="*/ 126 w 199"/>
              <a:gd name="T101" fmla="*/ 88 h 199"/>
              <a:gd name="T102" fmla="*/ 139 w 199"/>
              <a:gd name="T103" fmla="*/ 78 h 199"/>
              <a:gd name="T104" fmla="*/ 139 w 199"/>
              <a:gd name="T105" fmla="*/ 64 h 199"/>
              <a:gd name="T106" fmla="*/ 126 w 199"/>
              <a:gd name="T107" fmla="*/ 52 h 199"/>
              <a:gd name="T108" fmla="*/ 126 w 199"/>
              <a:gd name="T109" fmla="*/ 122 h 199"/>
              <a:gd name="T110" fmla="*/ 116 w 199"/>
              <a:gd name="T111" fmla="*/ 132 h 199"/>
              <a:gd name="T112" fmla="*/ 126 w 199"/>
              <a:gd name="T113" fmla="*/ 142 h 199"/>
              <a:gd name="T114" fmla="*/ 136 w 199"/>
              <a:gd name="T115" fmla="*/ 132 h 199"/>
              <a:gd name="T116" fmla="*/ 126 w 199"/>
              <a:gd name="T117" fmla="*/ 122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99" h="199">
                <a:moveTo>
                  <a:pt x="86" y="44"/>
                </a:moveTo>
                <a:cubicBezTo>
                  <a:pt x="112" y="44"/>
                  <a:pt x="112" y="44"/>
                  <a:pt x="112" y="44"/>
                </a:cubicBezTo>
                <a:cubicBezTo>
                  <a:pt x="114" y="44"/>
                  <a:pt x="116" y="43"/>
                  <a:pt x="116" y="41"/>
                </a:cubicBezTo>
                <a:cubicBezTo>
                  <a:pt x="116" y="39"/>
                  <a:pt x="116" y="39"/>
                  <a:pt x="116" y="39"/>
                </a:cubicBezTo>
                <a:cubicBezTo>
                  <a:pt x="116" y="37"/>
                  <a:pt x="114" y="36"/>
                  <a:pt x="112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84" y="36"/>
                  <a:pt x="82" y="34"/>
                  <a:pt x="82" y="36"/>
                </a:cubicBezTo>
                <a:cubicBezTo>
                  <a:pt x="82" y="41"/>
                  <a:pt x="82" y="41"/>
                  <a:pt x="82" y="41"/>
                </a:cubicBezTo>
                <a:cubicBezTo>
                  <a:pt x="82" y="43"/>
                  <a:pt x="84" y="44"/>
                  <a:pt x="86" y="44"/>
                </a:cubicBezTo>
                <a:close/>
                <a:moveTo>
                  <a:pt x="71" y="122"/>
                </a:moveTo>
                <a:cubicBezTo>
                  <a:pt x="66" y="122"/>
                  <a:pt x="61" y="126"/>
                  <a:pt x="61" y="132"/>
                </a:cubicBezTo>
                <a:cubicBezTo>
                  <a:pt x="61" y="137"/>
                  <a:pt x="66" y="142"/>
                  <a:pt x="71" y="142"/>
                </a:cubicBezTo>
                <a:cubicBezTo>
                  <a:pt x="77" y="142"/>
                  <a:pt x="81" y="137"/>
                  <a:pt x="81" y="132"/>
                </a:cubicBezTo>
                <a:cubicBezTo>
                  <a:pt x="81" y="126"/>
                  <a:pt x="77" y="122"/>
                  <a:pt x="71" y="122"/>
                </a:cubicBezTo>
                <a:close/>
                <a:moveTo>
                  <a:pt x="99" y="0"/>
                </a:moveTo>
                <a:cubicBezTo>
                  <a:pt x="44" y="0"/>
                  <a:pt x="0" y="45"/>
                  <a:pt x="0" y="100"/>
                </a:cubicBezTo>
                <a:cubicBezTo>
                  <a:pt x="0" y="155"/>
                  <a:pt x="44" y="199"/>
                  <a:pt x="99" y="199"/>
                </a:cubicBezTo>
                <a:cubicBezTo>
                  <a:pt x="154" y="199"/>
                  <a:pt x="199" y="155"/>
                  <a:pt x="199" y="100"/>
                </a:cubicBezTo>
                <a:cubicBezTo>
                  <a:pt x="199" y="45"/>
                  <a:pt x="154" y="0"/>
                  <a:pt x="99" y="0"/>
                </a:cubicBezTo>
                <a:close/>
                <a:moveTo>
                  <a:pt x="108" y="12"/>
                </a:moveTo>
                <a:cubicBezTo>
                  <a:pt x="112" y="12"/>
                  <a:pt x="115" y="15"/>
                  <a:pt x="115" y="19"/>
                </a:cubicBezTo>
                <a:cubicBezTo>
                  <a:pt x="115" y="23"/>
                  <a:pt x="112" y="26"/>
                  <a:pt x="108" y="26"/>
                </a:cubicBezTo>
                <a:cubicBezTo>
                  <a:pt x="104" y="26"/>
                  <a:pt x="101" y="23"/>
                  <a:pt x="101" y="19"/>
                </a:cubicBezTo>
                <a:cubicBezTo>
                  <a:pt x="101" y="15"/>
                  <a:pt x="104" y="12"/>
                  <a:pt x="108" y="12"/>
                </a:cubicBezTo>
                <a:close/>
                <a:moveTo>
                  <a:pt x="90" y="12"/>
                </a:moveTo>
                <a:cubicBezTo>
                  <a:pt x="94" y="12"/>
                  <a:pt x="97" y="15"/>
                  <a:pt x="97" y="19"/>
                </a:cubicBezTo>
                <a:cubicBezTo>
                  <a:pt x="97" y="23"/>
                  <a:pt x="94" y="26"/>
                  <a:pt x="90" y="26"/>
                </a:cubicBezTo>
                <a:cubicBezTo>
                  <a:pt x="86" y="26"/>
                  <a:pt x="83" y="23"/>
                  <a:pt x="83" y="19"/>
                </a:cubicBezTo>
                <a:cubicBezTo>
                  <a:pt x="83" y="15"/>
                  <a:pt x="86" y="12"/>
                  <a:pt x="90" y="12"/>
                </a:cubicBezTo>
                <a:close/>
                <a:moveTo>
                  <a:pt x="151" y="132"/>
                </a:moveTo>
                <a:cubicBezTo>
                  <a:pt x="151" y="143"/>
                  <a:pt x="141" y="152"/>
                  <a:pt x="132" y="154"/>
                </a:cubicBezTo>
                <a:cubicBezTo>
                  <a:pt x="149" y="176"/>
                  <a:pt x="149" y="176"/>
                  <a:pt x="149" y="176"/>
                </a:cubicBezTo>
                <a:cubicBezTo>
                  <a:pt x="134" y="176"/>
                  <a:pt x="134" y="176"/>
                  <a:pt x="134" y="176"/>
                </a:cubicBezTo>
                <a:cubicBezTo>
                  <a:pt x="125" y="164"/>
                  <a:pt x="125" y="164"/>
                  <a:pt x="125" y="164"/>
                </a:cubicBezTo>
                <a:cubicBezTo>
                  <a:pt x="73" y="164"/>
                  <a:pt x="73" y="164"/>
                  <a:pt x="73" y="164"/>
                </a:cubicBezTo>
                <a:cubicBezTo>
                  <a:pt x="64" y="176"/>
                  <a:pt x="64" y="176"/>
                  <a:pt x="64" y="176"/>
                </a:cubicBezTo>
                <a:cubicBezTo>
                  <a:pt x="49" y="176"/>
                  <a:pt x="49" y="176"/>
                  <a:pt x="49" y="176"/>
                </a:cubicBezTo>
                <a:cubicBezTo>
                  <a:pt x="66" y="154"/>
                  <a:pt x="66" y="154"/>
                  <a:pt x="66" y="154"/>
                </a:cubicBezTo>
                <a:cubicBezTo>
                  <a:pt x="57" y="152"/>
                  <a:pt x="47" y="143"/>
                  <a:pt x="47" y="132"/>
                </a:cubicBezTo>
                <a:cubicBezTo>
                  <a:pt x="47" y="50"/>
                  <a:pt x="47" y="50"/>
                  <a:pt x="47" y="50"/>
                </a:cubicBezTo>
                <a:cubicBezTo>
                  <a:pt x="47" y="39"/>
                  <a:pt x="58" y="27"/>
                  <a:pt x="71" y="27"/>
                </a:cubicBezTo>
                <a:cubicBezTo>
                  <a:pt x="99" y="27"/>
                  <a:pt x="99" y="27"/>
                  <a:pt x="99" y="27"/>
                </a:cubicBezTo>
                <a:cubicBezTo>
                  <a:pt x="127" y="27"/>
                  <a:pt x="127" y="27"/>
                  <a:pt x="127" y="27"/>
                </a:cubicBezTo>
                <a:cubicBezTo>
                  <a:pt x="140" y="27"/>
                  <a:pt x="151" y="39"/>
                  <a:pt x="151" y="50"/>
                </a:cubicBezTo>
                <a:lnTo>
                  <a:pt x="151" y="132"/>
                </a:lnTo>
                <a:close/>
                <a:moveTo>
                  <a:pt x="126" y="52"/>
                </a:moveTo>
                <a:cubicBezTo>
                  <a:pt x="72" y="52"/>
                  <a:pt x="72" y="52"/>
                  <a:pt x="72" y="52"/>
                </a:cubicBezTo>
                <a:cubicBezTo>
                  <a:pt x="65" y="52"/>
                  <a:pt x="59" y="58"/>
                  <a:pt x="59" y="64"/>
                </a:cubicBezTo>
                <a:cubicBezTo>
                  <a:pt x="59" y="78"/>
                  <a:pt x="59" y="78"/>
                  <a:pt x="59" y="78"/>
                </a:cubicBezTo>
                <a:cubicBezTo>
                  <a:pt x="59" y="85"/>
                  <a:pt x="66" y="88"/>
                  <a:pt x="72" y="88"/>
                </a:cubicBezTo>
                <a:cubicBezTo>
                  <a:pt x="126" y="88"/>
                  <a:pt x="126" y="88"/>
                  <a:pt x="126" y="88"/>
                </a:cubicBezTo>
                <a:cubicBezTo>
                  <a:pt x="132" y="88"/>
                  <a:pt x="139" y="85"/>
                  <a:pt x="139" y="78"/>
                </a:cubicBezTo>
                <a:cubicBezTo>
                  <a:pt x="139" y="64"/>
                  <a:pt x="139" y="64"/>
                  <a:pt x="139" y="64"/>
                </a:cubicBezTo>
                <a:cubicBezTo>
                  <a:pt x="139" y="58"/>
                  <a:pt x="133" y="52"/>
                  <a:pt x="126" y="52"/>
                </a:cubicBezTo>
                <a:close/>
                <a:moveTo>
                  <a:pt x="126" y="122"/>
                </a:moveTo>
                <a:cubicBezTo>
                  <a:pt x="121" y="122"/>
                  <a:pt x="116" y="126"/>
                  <a:pt x="116" y="132"/>
                </a:cubicBezTo>
                <a:cubicBezTo>
                  <a:pt x="116" y="137"/>
                  <a:pt x="121" y="142"/>
                  <a:pt x="126" y="142"/>
                </a:cubicBezTo>
                <a:cubicBezTo>
                  <a:pt x="132" y="142"/>
                  <a:pt x="136" y="137"/>
                  <a:pt x="136" y="132"/>
                </a:cubicBezTo>
                <a:cubicBezTo>
                  <a:pt x="136" y="126"/>
                  <a:pt x="132" y="122"/>
                  <a:pt x="126" y="122"/>
                </a:cubicBezTo>
                <a:close/>
              </a:path>
            </a:pathLst>
          </a:custGeom>
          <a:solidFill>
            <a:srgbClr val="6C7A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32"/>
          <p:cNvSpPr>
            <a:spLocks noEditPoints="1"/>
          </p:cNvSpPr>
          <p:nvPr/>
        </p:nvSpPr>
        <p:spPr bwMode="auto">
          <a:xfrm>
            <a:off x="1304729" y="2573340"/>
            <a:ext cx="825558" cy="825558"/>
          </a:xfrm>
          <a:custGeom>
            <a:avLst/>
            <a:gdLst>
              <a:gd name="T0" fmla="*/ 81 w 200"/>
              <a:gd name="T1" fmla="*/ 52 h 200"/>
              <a:gd name="T2" fmla="*/ 124 w 200"/>
              <a:gd name="T3" fmla="*/ 52 h 200"/>
              <a:gd name="T4" fmla="*/ 124 w 200"/>
              <a:gd name="T5" fmla="*/ 48 h 200"/>
              <a:gd name="T6" fmla="*/ 81 w 200"/>
              <a:gd name="T7" fmla="*/ 48 h 200"/>
              <a:gd name="T8" fmla="*/ 81 w 200"/>
              <a:gd name="T9" fmla="*/ 52 h 200"/>
              <a:gd name="T10" fmla="*/ 64 w 200"/>
              <a:gd name="T11" fmla="*/ 100 h 200"/>
              <a:gd name="T12" fmla="*/ 141 w 200"/>
              <a:gd name="T13" fmla="*/ 100 h 200"/>
              <a:gd name="T14" fmla="*/ 145 w 200"/>
              <a:gd name="T15" fmla="*/ 94 h 200"/>
              <a:gd name="T16" fmla="*/ 141 w 200"/>
              <a:gd name="T17" fmla="*/ 66 h 200"/>
              <a:gd name="T18" fmla="*/ 135 w 200"/>
              <a:gd name="T19" fmla="*/ 60 h 200"/>
              <a:gd name="T20" fmla="*/ 70 w 200"/>
              <a:gd name="T21" fmla="*/ 60 h 200"/>
              <a:gd name="T22" fmla="*/ 64 w 200"/>
              <a:gd name="T23" fmla="*/ 66 h 200"/>
              <a:gd name="T24" fmla="*/ 60 w 200"/>
              <a:gd name="T25" fmla="*/ 94 h 200"/>
              <a:gd name="T26" fmla="*/ 64 w 200"/>
              <a:gd name="T27" fmla="*/ 100 h 200"/>
              <a:gd name="T28" fmla="*/ 100 w 200"/>
              <a:gd name="T29" fmla="*/ 0 h 200"/>
              <a:gd name="T30" fmla="*/ 0 w 200"/>
              <a:gd name="T31" fmla="*/ 100 h 200"/>
              <a:gd name="T32" fmla="*/ 100 w 200"/>
              <a:gd name="T33" fmla="*/ 200 h 200"/>
              <a:gd name="T34" fmla="*/ 200 w 200"/>
              <a:gd name="T35" fmla="*/ 100 h 200"/>
              <a:gd name="T36" fmla="*/ 100 w 200"/>
              <a:gd name="T37" fmla="*/ 0 h 200"/>
              <a:gd name="T38" fmla="*/ 103 w 200"/>
              <a:gd name="T39" fmla="*/ 38 h 200"/>
              <a:gd name="T40" fmla="*/ 102 w 200"/>
              <a:gd name="T41" fmla="*/ 38 h 200"/>
              <a:gd name="T42" fmla="*/ 102 w 200"/>
              <a:gd name="T43" fmla="*/ 38 h 200"/>
              <a:gd name="T44" fmla="*/ 103 w 200"/>
              <a:gd name="T45" fmla="*/ 38 h 200"/>
              <a:gd name="T46" fmla="*/ 156 w 200"/>
              <a:gd name="T47" fmla="*/ 148 h 200"/>
              <a:gd name="T48" fmla="*/ 146 w 200"/>
              <a:gd name="T49" fmla="*/ 148 h 200"/>
              <a:gd name="T50" fmla="*/ 146 w 200"/>
              <a:gd name="T51" fmla="*/ 157 h 200"/>
              <a:gd name="T52" fmla="*/ 131 w 200"/>
              <a:gd name="T53" fmla="*/ 157 h 200"/>
              <a:gd name="T54" fmla="*/ 131 w 200"/>
              <a:gd name="T55" fmla="*/ 148 h 200"/>
              <a:gd name="T56" fmla="*/ 74 w 200"/>
              <a:gd name="T57" fmla="*/ 148 h 200"/>
              <a:gd name="T58" fmla="*/ 74 w 200"/>
              <a:gd name="T59" fmla="*/ 157 h 200"/>
              <a:gd name="T60" fmla="*/ 59 w 200"/>
              <a:gd name="T61" fmla="*/ 157 h 200"/>
              <a:gd name="T62" fmla="*/ 59 w 200"/>
              <a:gd name="T63" fmla="*/ 148 h 200"/>
              <a:gd name="T64" fmla="*/ 48 w 200"/>
              <a:gd name="T65" fmla="*/ 148 h 200"/>
              <a:gd name="T66" fmla="*/ 48 w 200"/>
              <a:gd name="T67" fmla="*/ 95 h 200"/>
              <a:gd name="T68" fmla="*/ 54 w 200"/>
              <a:gd name="T69" fmla="*/ 57 h 200"/>
              <a:gd name="T70" fmla="*/ 68 w 200"/>
              <a:gd name="T71" fmla="*/ 44 h 200"/>
              <a:gd name="T72" fmla="*/ 102 w 200"/>
              <a:gd name="T73" fmla="*/ 38 h 200"/>
              <a:gd name="T74" fmla="*/ 137 w 200"/>
              <a:gd name="T75" fmla="*/ 44 h 200"/>
              <a:gd name="T76" fmla="*/ 151 w 200"/>
              <a:gd name="T77" fmla="*/ 57 h 200"/>
              <a:gd name="T78" fmla="*/ 156 w 200"/>
              <a:gd name="T79" fmla="*/ 95 h 200"/>
              <a:gd name="T80" fmla="*/ 156 w 200"/>
              <a:gd name="T81" fmla="*/ 148 h 200"/>
              <a:gd name="T82" fmla="*/ 73 w 200"/>
              <a:gd name="T83" fmla="*/ 120 h 200"/>
              <a:gd name="T84" fmla="*/ 61 w 200"/>
              <a:gd name="T85" fmla="*/ 120 h 200"/>
              <a:gd name="T86" fmla="*/ 56 w 200"/>
              <a:gd name="T87" fmla="*/ 123 h 200"/>
              <a:gd name="T88" fmla="*/ 56 w 200"/>
              <a:gd name="T89" fmla="*/ 129 h 200"/>
              <a:gd name="T90" fmla="*/ 61 w 200"/>
              <a:gd name="T91" fmla="*/ 132 h 200"/>
              <a:gd name="T92" fmla="*/ 73 w 200"/>
              <a:gd name="T93" fmla="*/ 132 h 200"/>
              <a:gd name="T94" fmla="*/ 76 w 200"/>
              <a:gd name="T95" fmla="*/ 129 h 200"/>
              <a:gd name="T96" fmla="*/ 76 w 200"/>
              <a:gd name="T97" fmla="*/ 123 h 200"/>
              <a:gd name="T98" fmla="*/ 73 w 200"/>
              <a:gd name="T99" fmla="*/ 120 h 200"/>
              <a:gd name="T100" fmla="*/ 144 w 200"/>
              <a:gd name="T101" fmla="*/ 120 h 200"/>
              <a:gd name="T102" fmla="*/ 132 w 200"/>
              <a:gd name="T103" fmla="*/ 120 h 200"/>
              <a:gd name="T104" fmla="*/ 128 w 200"/>
              <a:gd name="T105" fmla="*/ 123 h 200"/>
              <a:gd name="T106" fmla="*/ 128 w 200"/>
              <a:gd name="T107" fmla="*/ 129 h 200"/>
              <a:gd name="T108" fmla="*/ 132 w 200"/>
              <a:gd name="T109" fmla="*/ 132 h 200"/>
              <a:gd name="T110" fmla="*/ 144 w 200"/>
              <a:gd name="T111" fmla="*/ 132 h 200"/>
              <a:gd name="T112" fmla="*/ 148 w 200"/>
              <a:gd name="T113" fmla="*/ 129 h 200"/>
              <a:gd name="T114" fmla="*/ 148 w 200"/>
              <a:gd name="T115" fmla="*/ 123 h 200"/>
              <a:gd name="T116" fmla="*/ 144 w 200"/>
              <a:gd name="T117" fmla="*/ 12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0" h="200">
                <a:moveTo>
                  <a:pt x="81" y="52"/>
                </a:moveTo>
                <a:cubicBezTo>
                  <a:pt x="124" y="52"/>
                  <a:pt x="124" y="52"/>
                  <a:pt x="124" y="52"/>
                </a:cubicBezTo>
                <a:cubicBezTo>
                  <a:pt x="128" y="52"/>
                  <a:pt x="128" y="48"/>
                  <a:pt x="124" y="48"/>
                </a:cubicBezTo>
                <a:cubicBezTo>
                  <a:pt x="81" y="48"/>
                  <a:pt x="81" y="48"/>
                  <a:pt x="81" y="48"/>
                </a:cubicBezTo>
                <a:cubicBezTo>
                  <a:pt x="77" y="48"/>
                  <a:pt x="77" y="52"/>
                  <a:pt x="81" y="52"/>
                </a:cubicBezTo>
                <a:close/>
                <a:moveTo>
                  <a:pt x="64" y="100"/>
                </a:moveTo>
                <a:cubicBezTo>
                  <a:pt x="141" y="100"/>
                  <a:pt x="141" y="100"/>
                  <a:pt x="141" y="100"/>
                </a:cubicBezTo>
                <a:cubicBezTo>
                  <a:pt x="145" y="100"/>
                  <a:pt x="145" y="97"/>
                  <a:pt x="145" y="94"/>
                </a:cubicBezTo>
                <a:cubicBezTo>
                  <a:pt x="141" y="66"/>
                  <a:pt x="141" y="66"/>
                  <a:pt x="141" y="66"/>
                </a:cubicBezTo>
                <a:cubicBezTo>
                  <a:pt x="141" y="62"/>
                  <a:pt x="139" y="60"/>
                  <a:pt x="135" y="60"/>
                </a:cubicBezTo>
                <a:cubicBezTo>
                  <a:pt x="70" y="60"/>
                  <a:pt x="70" y="60"/>
                  <a:pt x="70" y="60"/>
                </a:cubicBezTo>
                <a:cubicBezTo>
                  <a:pt x="65" y="60"/>
                  <a:pt x="64" y="62"/>
                  <a:pt x="64" y="66"/>
                </a:cubicBezTo>
                <a:cubicBezTo>
                  <a:pt x="60" y="94"/>
                  <a:pt x="60" y="94"/>
                  <a:pt x="60" y="94"/>
                </a:cubicBezTo>
                <a:cubicBezTo>
                  <a:pt x="59" y="97"/>
                  <a:pt x="60" y="100"/>
                  <a:pt x="64" y="100"/>
                </a:cubicBezTo>
                <a:close/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5"/>
                  <a:pt x="155" y="0"/>
                  <a:pt x="100" y="0"/>
                </a:cubicBezTo>
                <a:close/>
                <a:moveTo>
                  <a:pt x="103" y="38"/>
                </a:moveTo>
                <a:cubicBezTo>
                  <a:pt x="103" y="38"/>
                  <a:pt x="103" y="38"/>
                  <a:pt x="102" y="38"/>
                </a:cubicBezTo>
                <a:cubicBezTo>
                  <a:pt x="102" y="38"/>
                  <a:pt x="102" y="38"/>
                  <a:pt x="102" y="38"/>
                </a:cubicBezTo>
                <a:lnTo>
                  <a:pt x="103" y="38"/>
                </a:lnTo>
                <a:close/>
                <a:moveTo>
                  <a:pt x="156" y="148"/>
                </a:moveTo>
                <a:cubicBezTo>
                  <a:pt x="146" y="148"/>
                  <a:pt x="146" y="148"/>
                  <a:pt x="146" y="148"/>
                </a:cubicBezTo>
                <a:cubicBezTo>
                  <a:pt x="146" y="157"/>
                  <a:pt x="146" y="157"/>
                  <a:pt x="146" y="157"/>
                </a:cubicBezTo>
                <a:cubicBezTo>
                  <a:pt x="146" y="167"/>
                  <a:pt x="131" y="167"/>
                  <a:pt x="131" y="157"/>
                </a:cubicBezTo>
                <a:cubicBezTo>
                  <a:pt x="131" y="148"/>
                  <a:pt x="131" y="148"/>
                  <a:pt x="131" y="148"/>
                </a:cubicBezTo>
                <a:cubicBezTo>
                  <a:pt x="74" y="148"/>
                  <a:pt x="74" y="148"/>
                  <a:pt x="74" y="148"/>
                </a:cubicBezTo>
                <a:cubicBezTo>
                  <a:pt x="74" y="157"/>
                  <a:pt x="74" y="157"/>
                  <a:pt x="74" y="157"/>
                </a:cubicBezTo>
                <a:cubicBezTo>
                  <a:pt x="74" y="167"/>
                  <a:pt x="59" y="167"/>
                  <a:pt x="59" y="157"/>
                </a:cubicBezTo>
                <a:cubicBezTo>
                  <a:pt x="59" y="148"/>
                  <a:pt x="59" y="148"/>
                  <a:pt x="59" y="148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48" y="95"/>
                  <a:pt x="48" y="95"/>
                  <a:pt x="48" y="95"/>
                </a:cubicBezTo>
                <a:cubicBezTo>
                  <a:pt x="54" y="57"/>
                  <a:pt x="54" y="57"/>
                  <a:pt x="54" y="57"/>
                </a:cubicBezTo>
                <a:cubicBezTo>
                  <a:pt x="55" y="49"/>
                  <a:pt x="61" y="47"/>
                  <a:pt x="68" y="44"/>
                </a:cubicBezTo>
                <a:cubicBezTo>
                  <a:pt x="75" y="41"/>
                  <a:pt x="91" y="38"/>
                  <a:pt x="102" y="38"/>
                </a:cubicBezTo>
                <a:cubicBezTo>
                  <a:pt x="114" y="38"/>
                  <a:pt x="130" y="41"/>
                  <a:pt x="137" y="44"/>
                </a:cubicBezTo>
                <a:cubicBezTo>
                  <a:pt x="143" y="47"/>
                  <a:pt x="150" y="49"/>
                  <a:pt x="151" y="57"/>
                </a:cubicBezTo>
                <a:cubicBezTo>
                  <a:pt x="156" y="95"/>
                  <a:pt x="156" y="95"/>
                  <a:pt x="156" y="95"/>
                </a:cubicBezTo>
                <a:lnTo>
                  <a:pt x="156" y="148"/>
                </a:lnTo>
                <a:close/>
                <a:moveTo>
                  <a:pt x="73" y="120"/>
                </a:moveTo>
                <a:cubicBezTo>
                  <a:pt x="61" y="120"/>
                  <a:pt x="61" y="120"/>
                  <a:pt x="61" y="120"/>
                </a:cubicBezTo>
                <a:cubicBezTo>
                  <a:pt x="59" y="120"/>
                  <a:pt x="56" y="121"/>
                  <a:pt x="56" y="123"/>
                </a:cubicBezTo>
                <a:cubicBezTo>
                  <a:pt x="56" y="129"/>
                  <a:pt x="56" y="129"/>
                  <a:pt x="56" y="129"/>
                </a:cubicBezTo>
                <a:cubicBezTo>
                  <a:pt x="56" y="131"/>
                  <a:pt x="59" y="132"/>
                  <a:pt x="61" y="132"/>
                </a:cubicBezTo>
                <a:cubicBezTo>
                  <a:pt x="73" y="132"/>
                  <a:pt x="73" y="132"/>
                  <a:pt x="73" y="132"/>
                </a:cubicBezTo>
                <a:cubicBezTo>
                  <a:pt x="74" y="132"/>
                  <a:pt x="76" y="131"/>
                  <a:pt x="76" y="129"/>
                </a:cubicBezTo>
                <a:cubicBezTo>
                  <a:pt x="76" y="123"/>
                  <a:pt x="76" y="123"/>
                  <a:pt x="76" y="123"/>
                </a:cubicBezTo>
                <a:cubicBezTo>
                  <a:pt x="76" y="121"/>
                  <a:pt x="74" y="120"/>
                  <a:pt x="73" y="120"/>
                </a:cubicBezTo>
                <a:close/>
                <a:moveTo>
                  <a:pt x="144" y="120"/>
                </a:moveTo>
                <a:cubicBezTo>
                  <a:pt x="132" y="120"/>
                  <a:pt x="132" y="120"/>
                  <a:pt x="132" y="120"/>
                </a:cubicBezTo>
                <a:cubicBezTo>
                  <a:pt x="131" y="120"/>
                  <a:pt x="128" y="121"/>
                  <a:pt x="128" y="123"/>
                </a:cubicBezTo>
                <a:cubicBezTo>
                  <a:pt x="128" y="129"/>
                  <a:pt x="128" y="129"/>
                  <a:pt x="128" y="129"/>
                </a:cubicBezTo>
                <a:cubicBezTo>
                  <a:pt x="128" y="131"/>
                  <a:pt x="131" y="132"/>
                  <a:pt x="132" y="132"/>
                </a:cubicBezTo>
                <a:cubicBezTo>
                  <a:pt x="144" y="132"/>
                  <a:pt x="144" y="132"/>
                  <a:pt x="144" y="132"/>
                </a:cubicBezTo>
                <a:cubicBezTo>
                  <a:pt x="146" y="132"/>
                  <a:pt x="148" y="131"/>
                  <a:pt x="148" y="129"/>
                </a:cubicBezTo>
                <a:cubicBezTo>
                  <a:pt x="148" y="123"/>
                  <a:pt x="148" y="123"/>
                  <a:pt x="148" y="123"/>
                </a:cubicBezTo>
                <a:cubicBezTo>
                  <a:pt x="148" y="121"/>
                  <a:pt x="146" y="120"/>
                  <a:pt x="144" y="120"/>
                </a:cubicBezTo>
                <a:close/>
              </a:path>
            </a:pathLst>
          </a:custGeom>
          <a:solidFill>
            <a:srgbClr val="6C7A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省外游客交通工具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01558" y="1243186"/>
            <a:ext cx="10515600" cy="122531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    来</a:t>
            </a:r>
            <a:r>
              <a:rPr lang="zh-CN" altLang="en-US" dirty="0"/>
              <a:t>南雄省外游客使用交通工具中汽车占</a:t>
            </a:r>
            <a:r>
              <a:rPr lang="en-US" altLang="zh-CN" dirty="0" smtClean="0"/>
              <a:t>87.5%</a:t>
            </a:r>
            <a:r>
              <a:rPr lang="zh-CN" altLang="en-US" dirty="0"/>
              <a:t>、火车</a:t>
            </a:r>
            <a:r>
              <a:rPr lang="zh-CN" altLang="en-US" dirty="0" smtClean="0"/>
              <a:t>占</a:t>
            </a:r>
            <a:r>
              <a:rPr lang="en-US" altLang="zh-CN" dirty="0" smtClean="0"/>
              <a:t>9.3%</a:t>
            </a:r>
            <a:r>
              <a:rPr lang="zh-CN" altLang="en-US" dirty="0"/>
              <a:t>、其它</a:t>
            </a:r>
            <a:r>
              <a:rPr lang="zh-CN" altLang="en-US" dirty="0" smtClean="0"/>
              <a:t>占</a:t>
            </a:r>
            <a:r>
              <a:rPr lang="en-US" altLang="zh-CN" dirty="0" smtClean="0"/>
              <a:t>3.2%</a:t>
            </a:r>
            <a:r>
              <a:rPr lang="zh-CN" altLang="en-US" dirty="0"/>
              <a:t>；汽车仍是来南雄的主要交通工具，做好各大汽车站的乘车路线安排、乘车指引与服务仍然十分重要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/>
          <p:cNvGraphicFramePr/>
          <p:nvPr/>
        </p:nvGraphicFramePr>
        <p:xfrm>
          <a:off x="5408382" y="1766052"/>
          <a:ext cx="5850837" cy="3491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省外游客停留天数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98319" y="1523406"/>
            <a:ext cx="4249766" cy="3793388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zh-CN" altLang="en-US" dirty="0" smtClean="0"/>
              <a:t>   来</a:t>
            </a:r>
            <a:r>
              <a:rPr lang="zh-CN" altLang="en-US" dirty="0"/>
              <a:t>南雄的省外游客停留天数总体分布特征是：停留</a:t>
            </a:r>
            <a:r>
              <a:rPr lang="en-US" altLang="zh-CN" dirty="0"/>
              <a:t>1</a:t>
            </a:r>
            <a:r>
              <a:rPr lang="zh-CN" altLang="en-US" dirty="0"/>
              <a:t>天占</a:t>
            </a:r>
            <a:r>
              <a:rPr lang="en-US" altLang="zh-CN" dirty="0" smtClean="0"/>
              <a:t>43.1%</a:t>
            </a:r>
            <a:r>
              <a:rPr lang="zh-CN" altLang="en-US" dirty="0"/>
              <a:t>，停留</a:t>
            </a:r>
            <a:r>
              <a:rPr lang="en-US" altLang="zh-CN" dirty="0"/>
              <a:t>2</a:t>
            </a:r>
            <a:r>
              <a:rPr lang="zh-CN" altLang="en-US" dirty="0"/>
              <a:t>天占</a:t>
            </a:r>
            <a:r>
              <a:rPr lang="en-US" altLang="zh-CN" dirty="0" smtClean="0"/>
              <a:t>13.2%</a:t>
            </a:r>
            <a:r>
              <a:rPr lang="zh-CN" altLang="en-US" dirty="0"/>
              <a:t>，停留</a:t>
            </a:r>
            <a:r>
              <a:rPr lang="en-US" altLang="zh-CN" dirty="0"/>
              <a:t>3</a:t>
            </a:r>
            <a:r>
              <a:rPr lang="zh-CN" altLang="en-US" dirty="0"/>
              <a:t>天</a:t>
            </a:r>
            <a:r>
              <a:rPr lang="zh-CN" altLang="en-US" dirty="0" smtClean="0"/>
              <a:t>占</a:t>
            </a:r>
            <a:r>
              <a:rPr lang="en-US" altLang="zh-CN" dirty="0" smtClean="0"/>
              <a:t>8.3%</a:t>
            </a:r>
            <a:r>
              <a:rPr lang="zh-CN" altLang="en-US" dirty="0"/>
              <a:t>，停留</a:t>
            </a:r>
            <a:r>
              <a:rPr lang="en-US" altLang="zh-CN" dirty="0"/>
              <a:t>4-6</a:t>
            </a:r>
            <a:r>
              <a:rPr lang="zh-CN" altLang="en-US" dirty="0"/>
              <a:t>天占</a:t>
            </a:r>
            <a:r>
              <a:rPr lang="en-US" altLang="zh-CN" dirty="0" smtClean="0"/>
              <a:t>16.4%</a:t>
            </a:r>
            <a:r>
              <a:rPr lang="zh-CN" altLang="en-US" dirty="0"/>
              <a:t>，停留</a:t>
            </a:r>
            <a:r>
              <a:rPr lang="en-US" altLang="zh-CN" dirty="0"/>
              <a:t>7-15</a:t>
            </a:r>
            <a:r>
              <a:rPr lang="zh-CN" altLang="en-US" dirty="0"/>
              <a:t>天占</a:t>
            </a:r>
            <a:r>
              <a:rPr lang="en-US" altLang="zh-CN" dirty="0" smtClean="0"/>
              <a:t>11.5%</a:t>
            </a:r>
            <a:r>
              <a:rPr lang="zh-CN" altLang="en-US" dirty="0"/>
              <a:t>，</a:t>
            </a:r>
            <a:r>
              <a:rPr lang="en-US" altLang="zh-CN" dirty="0"/>
              <a:t>15</a:t>
            </a:r>
            <a:r>
              <a:rPr lang="zh-CN" altLang="en-US" dirty="0"/>
              <a:t>天以上</a:t>
            </a:r>
            <a:r>
              <a:rPr lang="zh-CN" altLang="en-US" dirty="0" smtClean="0"/>
              <a:t>占</a:t>
            </a:r>
            <a:r>
              <a:rPr lang="en-US" altLang="zh-CN" dirty="0" smtClean="0"/>
              <a:t>7.5%</a:t>
            </a:r>
            <a:r>
              <a:rPr lang="zh-CN" altLang="en-US" dirty="0"/>
              <a:t>。省外游客以</a:t>
            </a:r>
            <a:r>
              <a:rPr lang="en-US" altLang="zh-CN" dirty="0"/>
              <a:t>1-2</a:t>
            </a:r>
            <a:r>
              <a:rPr lang="zh-CN" altLang="en-US" dirty="0"/>
              <a:t>天的短期旅游为主。</a:t>
            </a:r>
            <a:endParaRPr lang="zh-CN" altLang="en-US" dirty="0"/>
          </a:p>
          <a:p>
            <a:pPr>
              <a:lnSpc>
                <a:spcPct val="200000"/>
              </a:lnSpc>
            </a:pP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图表 9"/>
          <p:cNvGraphicFramePr/>
          <p:nvPr/>
        </p:nvGraphicFramePr>
        <p:xfrm>
          <a:off x="5294244" y="1715856"/>
          <a:ext cx="5983044" cy="3892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10031914" y="1966579"/>
            <a:ext cx="1064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单 位：万人次</a:t>
            </a:r>
            <a:endParaRPr lang="zh-CN" altLang="en-US" sz="105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省外游客游览景点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01559" y="1545527"/>
            <a:ext cx="3999042" cy="412522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    各</a:t>
            </a:r>
            <a:r>
              <a:rPr lang="zh-CN" altLang="en-US" dirty="0"/>
              <a:t>景点接待省外游客数</a:t>
            </a:r>
            <a:r>
              <a:rPr lang="zh-CN" altLang="en-US" dirty="0" smtClean="0"/>
              <a:t>共计</a:t>
            </a:r>
            <a:r>
              <a:rPr lang="en-US" altLang="zh-CN" dirty="0" smtClean="0"/>
              <a:t>5.5</a:t>
            </a:r>
            <a:r>
              <a:rPr lang="zh-CN" altLang="en-US" dirty="0" smtClean="0"/>
              <a:t>万</a:t>
            </a:r>
            <a:r>
              <a:rPr lang="zh-CN" altLang="en-US" dirty="0"/>
              <a:t>人次，包括梅岭梅关古道</a:t>
            </a:r>
            <a:r>
              <a:rPr lang="en-US" altLang="zh-CN" dirty="0" smtClean="0"/>
              <a:t>2.0</a:t>
            </a:r>
            <a:r>
              <a:rPr lang="zh-CN" altLang="en-US" dirty="0" smtClean="0"/>
              <a:t>万</a:t>
            </a:r>
            <a:r>
              <a:rPr lang="zh-CN" altLang="en-US" dirty="0"/>
              <a:t>人次；珠玑古巷</a:t>
            </a:r>
            <a:r>
              <a:rPr lang="en-US" altLang="zh-CN" dirty="0" smtClean="0"/>
              <a:t>2.0</a:t>
            </a:r>
            <a:r>
              <a:rPr lang="zh-CN" altLang="en-US" dirty="0" smtClean="0"/>
              <a:t>万</a:t>
            </a:r>
            <a:r>
              <a:rPr lang="zh-CN" altLang="en-US" dirty="0"/>
              <a:t>人次；梅岭钟鼓岩</a:t>
            </a:r>
            <a:r>
              <a:rPr lang="en-US" altLang="zh-CN" dirty="0" smtClean="0"/>
              <a:t>0.6</a:t>
            </a:r>
            <a:r>
              <a:rPr lang="zh-CN" altLang="en-US" dirty="0" smtClean="0"/>
              <a:t>万</a:t>
            </a:r>
            <a:r>
              <a:rPr lang="zh-CN" altLang="en-US" dirty="0"/>
              <a:t>人次；主田香草世界</a:t>
            </a:r>
            <a:r>
              <a:rPr lang="en-US" altLang="zh-CN" dirty="0" smtClean="0"/>
              <a:t>0.3</a:t>
            </a:r>
            <a:r>
              <a:rPr lang="zh-CN" altLang="en-US" dirty="0" smtClean="0"/>
              <a:t>万</a:t>
            </a:r>
            <a:r>
              <a:rPr lang="zh-CN" altLang="en-US" dirty="0"/>
              <a:t>人次；邓坊泉水谷漂流</a:t>
            </a:r>
            <a:r>
              <a:rPr lang="en-US" altLang="zh-CN" dirty="0" smtClean="0"/>
              <a:t>0.3</a:t>
            </a:r>
            <a:r>
              <a:rPr lang="zh-CN" altLang="en-US" dirty="0" smtClean="0"/>
              <a:t>万</a:t>
            </a:r>
            <a:r>
              <a:rPr lang="zh-CN" altLang="en-US" dirty="0"/>
              <a:t>人次；帽子峰森林公园</a:t>
            </a:r>
            <a:r>
              <a:rPr lang="en-US" altLang="zh-CN" dirty="0"/>
              <a:t>0.1</a:t>
            </a:r>
            <a:r>
              <a:rPr lang="zh-CN" altLang="en-US" dirty="0"/>
              <a:t>万人次；坪田千年银杏</a:t>
            </a:r>
            <a:r>
              <a:rPr lang="en-US" altLang="zh-CN" dirty="0"/>
              <a:t>0.1</a:t>
            </a:r>
            <a:r>
              <a:rPr lang="zh-CN" altLang="en-US" dirty="0"/>
              <a:t>万人次。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A_淘宝店chenying0907 54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83376" y="2401381"/>
            <a:ext cx="7315197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o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6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彩云" panose="02010800040101010101" pitchFamily="2" charset="-122"/>
                <a:ea typeface="华文彩云" panose="02010800040101010101" pitchFamily="2" charset="-122"/>
              </a:rPr>
              <a:t>谢谢观看</a:t>
            </a:r>
            <a:endParaRPr lang="zh-CN" altLang="en-US" sz="6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彩云" panose="02010800040101010101" pitchFamily="2" charset="-122"/>
              <a:ea typeface="华文彩云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7" name="文本框 3"/>
          <p:cNvSpPr txBox="1">
            <a:spLocks noChangeArrowheads="1"/>
          </p:cNvSpPr>
          <p:nvPr/>
        </p:nvSpPr>
        <p:spPr bwMode="auto">
          <a:xfrm>
            <a:off x="1194904" y="1552645"/>
            <a:ext cx="2651125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9"/>
          <p:cNvCxnSpPr>
            <a:cxnSpLocks noChangeShapeType="1"/>
          </p:cNvCxnSpPr>
          <p:nvPr/>
        </p:nvCxnSpPr>
        <p:spPr bwMode="auto">
          <a:xfrm flipH="1">
            <a:off x="3037992" y="1635195"/>
            <a:ext cx="461962" cy="1030287"/>
          </a:xfrm>
          <a:prstGeom prst="line">
            <a:avLst/>
          </a:prstGeom>
          <a:noFill/>
          <a:ln w="6350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椭圆 11"/>
          <p:cNvSpPr>
            <a:spLocks noChangeArrowheads="1"/>
          </p:cNvSpPr>
          <p:nvPr/>
        </p:nvSpPr>
        <p:spPr bwMode="auto">
          <a:xfrm>
            <a:off x="3014179" y="2648020"/>
            <a:ext cx="44450" cy="46037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文本框 12"/>
          <p:cNvSpPr txBox="1">
            <a:spLocks noChangeArrowheads="1"/>
          </p:cNvSpPr>
          <p:nvPr/>
        </p:nvSpPr>
        <p:spPr bwMode="auto">
          <a:xfrm>
            <a:off x="3058629" y="2314645"/>
            <a:ext cx="279876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游客总体分析</a:t>
            </a:r>
            <a:endParaRPr lang="zh-CN" alt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22"/>
          <p:cNvSpPr txBox="1">
            <a:spLocks noChangeArrowheads="1"/>
          </p:cNvSpPr>
          <p:nvPr/>
        </p:nvSpPr>
        <p:spPr bwMode="auto">
          <a:xfrm>
            <a:off x="1158392" y="3043307"/>
            <a:ext cx="2652712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b="1">
                <a:solidFill>
                  <a:srgbClr val="D984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en-US" altLang="zh-CN" sz="4400" b="1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26"/>
          <p:cNvCxnSpPr>
            <a:cxnSpLocks noChangeShapeType="1"/>
          </p:cNvCxnSpPr>
          <p:nvPr/>
        </p:nvCxnSpPr>
        <p:spPr bwMode="auto">
          <a:xfrm flipH="1">
            <a:off x="3003067" y="3125857"/>
            <a:ext cx="461962" cy="1030288"/>
          </a:xfrm>
          <a:prstGeom prst="line">
            <a:avLst/>
          </a:prstGeom>
          <a:noFill/>
          <a:ln w="6350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椭圆 27"/>
          <p:cNvSpPr>
            <a:spLocks noChangeArrowheads="1"/>
          </p:cNvSpPr>
          <p:nvPr/>
        </p:nvSpPr>
        <p:spPr bwMode="auto">
          <a:xfrm>
            <a:off x="2977667" y="4138682"/>
            <a:ext cx="46037" cy="46038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文本框 29"/>
          <p:cNvSpPr txBox="1">
            <a:spLocks noChangeArrowheads="1"/>
          </p:cNvSpPr>
          <p:nvPr/>
        </p:nvSpPr>
        <p:spPr bwMode="auto">
          <a:xfrm>
            <a:off x="3023704" y="3805307"/>
            <a:ext cx="27987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4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省</a:t>
            </a:r>
            <a:r>
              <a:rPr lang="zh-CN" altLang="en-US" sz="2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内游客</a:t>
            </a:r>
            <a:r>
              <a:rPr lang="zh-CN" altLang="en-US" sz="2400" i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30"/>
          <p:cNvSpPr txBox="1">
            <a:spLocks noChangeArrowheads="1"/>
          </p:cNvSpPr>
          <p:nvPr/>
        </p:nvSpPr>
        <p:spPr bwMode="auto">
          <a:xfrm>
            <a:off x="1194904" y="4492695"/>
            <a:ext cx="2651125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b="1">
                <a:solidFill>
                  <a:srgbClr val="D984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en-US" altLang="zh-CN" sz="4400" b="1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31"/>
          <p:cNvCxnSpPr>
            <a:cxnSpLocks noChangeShapeType="1"/>
          </p:cNvCxnSpPr>
          <p:nvPr/>
        </p:nvCxnSpPr>
        <p:spPr bwMode="auto">
          <a:xfrm flipH="1">
            <a:off x="3037992" y="4575245"/>
            <a:ext cx="461962" cy="1030287"/>
          </a:xfrm>
          <a:prstGeom prst="line">
            <a:avLst/>
          </a:prstGeom>
          <a:noFill/>
          <a:ln w="6350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" name="椭圆 32"/>
          <p:cNvSpPr>
            <a:spLocks noChangeArrowheads="1"/>
          </p:cNvSpPr>
          <p:nvPr/>
        </p:nvSpPr>
        <p:spPr bwMode="auto">
          <a:xfrm>
            <a:off x="3014179" y="5588070"/>
            <a:ext cx="44450" cy="46037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" name="文本框 33"/>
          <p:cNvSpPr txBox="1">
            <a:spLocks noChangeArrowheads="1"/>
          </p:cNvSpPr>
          <p:nvPr/>
        </p:nvSpPr>
        <p:spPr bwMode="auto">
          <a:xfrm>
            <a:off x="3058629" y="5254695"/>
            <a:ext cx="27987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省外游客分析</a:t>
            </a:r>
            <a:endParaRPr lang="zh-CN" altLang="en-US" sz="24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/>
          <p:cNvGraphicFramePr/>
          <p:nvPr/>
        </p:nvGraphicFramePr>
        <p:xfrm>
          <a:off x="4499096" y="1662608"/>
          <a:ext cx="6766000" cy="35897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1" name="内容占位符 10"/>
          <p:cNvSpPr>
            <a:spLocks noGrp="1"/>
          </p:cNvSpPr>
          <p:nvPr>
            <p:ph idx="1"/>
          </p:nvPr>
        </p:nvSpPr>
        <p:spPr>
          <a:xfrm>
            <a:off x="646721" y="1523406"/>
            <a:ext cx="3622937" cy="4007239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   2018</a:t>
            </a:r>
            <a:r>
              <a:rPr lang="zh-CN" altLang="en-US" dirty="0" smtClean="0"/>
              <a:t>年</a:t>
            </a:r>
            <a:r>
              <a:rPr lang="en-US" altLang="zh-CN" dirty="0"/>
              <a:t>6</a:t>
            </a:r>
            <a:r>
              <a:rPr lang="zh-CN" altLang="en-US" dirty="0" smtClean="0"/>
              <a:t>月</a:t>
            </a:r>
            <a:r>
              <a:rPr lang="zh-CN" altLang="en-US" dirty="0"/>
              <a:t>来南雄旅游的游客共计</a:t>
            </a:r>
            <a:r>
              <a:rPr lang="en-US" altLang="zh-CN" dirty="0" smtClean="0"/>
              <a:t>22.0</a:t>
            </a:r>
            <a:r>
              <a:rPr lang="zh-CN" altLang="en-US" dirty="0" smtClean="0"/>
              <a:t>万</a:t>
            </a:r>
            <a:r>
              <a:rPr lang="zh-CN" altLang="en-US" dirty="0"/>
              <a:t>人，每天接待游客人次如右图所示，</a:t>
            </a:r>
            <a:r>
              <a:rPr lang="zh-CN" altLang="en-US" dirty="0" smtClean="0">
                <a:solidFill>
                  <a:srgbClr val="C00000"/>
                </a:solidFill>
              </a:rPr>
              <a:t>在</a:t>
            </a:r>
            <a:r>
              <a:rPr lang="en-US" altLang="zh-CN" dirty="0">
                <a:solidFill>
                  <a:srgbClr val="C00000"/>
                </a:solidFill>
              </a:rPr>
              <a:t>6</a:t>
            </a:r>
            <a:r>
              <a:rPr lang="zh-CN" altLang="en-US" dirty="0" smtClean="0">
                <a:solidFill>
                  <a:srgbClr val="C00000"/>
                </a:solidFill>
              </a:rPr>
              <a:t>月</a:t>
            </a:r>
            <a:r>
              <a:rPr lang="en-US" altLang="zh-CN" dirty="0" smtClean="0">
                <a:solidFill>
                  <a:srgbClr val="C00000"/>
                </a:solidFill>
              </a:rPr>
              <a:t>16</a:t>
            </a:r>
            <a:r>
              <a:rPr lang="zh-CN" altLang="en-US" dirty="0" smtClean="0">
                <a:solidFill>
                  <a:srgbClr val="C00000"/>
                </a:solidFill>
              </a:rPr>
              <a:t>日</a:t>
            </a:r>
            <a:r>
              <a:rPr lang="en-US" altLang="zh-CN" dirty="0" smtClean="0">
                <a:solidFill>
                  <a:srgbClr val="C00000"/>
                </a:solidFill>
              </a:rPr>
              <a:t>-18</a:t>
            </a:r>
            <a:r>
              <a:rPr lang="zh-CN" altLang="en-US" dirty="0" smtClean="0">
                <a:solidFill>
                  <a:srgbClr val="C00000"/>
                </a:solidFill>
              </a:rPr>
              <a:t>日的端午节</a:t>
            </a:r>
            <a:r>
              <a:rPr lang="zh-CN" altLang="en-US" dirty="0">
                <a:solidFill>
                  <a:srgbClr val="C00000"/>
                </a:solidFill>
              </a:rPr>
              <a:t>假期期间来客呈高峰状态。</a:t>
            </a:r>
            <a:r>
              <a:rPr lang="zh-CN" altLang="en-US" dirty="0"/>
              <a:t>建议节假日期间在主要交通枢纽布置相关餐饮、交通、住宿指引。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每日游客数量及</a:t>
            </a:r>
            <a:r>
              <a:rPr lang="zh-CN" altLang="en-US" dirty="0" smtClean="0"/>
              <a:t>走势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370673" y="2644081"/>
            <a:ext cx="191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汽车</a:t>
            </a:r>
            <a:r>
              <a:rPr lang="en-US" altLang="zh-CN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76.1%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370673" y="3717434"/>
            <a:ext cx="191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火车</a:t>
            </a:r>
            <a:r>
              <a:rPr lang="en-US" altLang="zh-CN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14.9%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037052" y="3708938"/>
            <a:ext cx="6949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广东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85.8%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，江西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3.3%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，湖南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2.1%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，安徽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1.2%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，江苏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1.2%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，其余各省份共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占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6.4%</a:t>
            </a:r>
            <a:endParaRPr lang="zh-CN" altLang="en-US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370673" y="4750831"/>
            <a:ext cx="191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其它</a:t>
            </a:r>
            <a:r>
              <a:rPr lang="en-US" altLang="zh-CN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9.0%</a:t>
            </a:r>
            <a:endParaRPr lang="zh-CN" altLang="en-US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037052" y="2600577"/>
            <a:ext cx="6949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广东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73.7%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江西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8.5%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，湖南</a:t>
            </a:r>
            <a:r>
              <a:rPr lang="en-US" altLang="zh-CN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2.5%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，山东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2.4%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，安徽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2.2%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，其余各省份共占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10.7%</a:t>
            </a:r>
            <a:endParaRPr lang="zh-CN" altLang="en-US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37052" y="4700163"/>
            <a:ext cx="7041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广东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91.8%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，湖南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2.3%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，江西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1.6%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，湖北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0.6%</a:t>
            </a:r>
            <a:r>
              <a:rPr lang="zh-CN" altLang="en-US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，江苏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0.5</a:t>
            </a:r>
            <a:r>
              <a:rPr lang="en-US" altLang="zh-CN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%</a:t>
            </a:r>
            <a:r>
              <a:rPr lang="zh-CN" altLang="en-US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，其余各省份共占</a:t>
            </a:r>
            <a:r>
              <a:rPr lang="en-US" altLang="zh-CN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3.2%</a:t>
            </a:r>
            <a:endParaRPr lang="zh-CN" altLang="en-US" dirty="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Freeform 17"/>
          <p:cNvSpPr>
            <a:spLocks noEditPoints="1"/>
          </p:cNvSpPr>
          <p:nvPr/>
        </p:nvSpPr>
        <p:spPr bwMode="auto">
          <a:xfrm>
            <a:off x="1367252" y="4452431"/>
            <a:ext cx="763035" cy="784727"/>
          </a:xfrm>
          <a:custGeom>
            <a:avLst/>
            <a:gdLst>
              <a:gd name="T0" fmla="*/ 160 w 185"/>
              <a:gd name="T1" fmla="*/ 64 h 190"/>
              <a:gd name="T2" fmla="*/ 160 w 185"/>
              <a:gd name="T3" fmla="*/ 24 h 190"/>
              <a:gd name="T4" fmla="*/ 38 w 185"/>
              <a:gd name="T5" fmla="*/ 24 h 190"/>
              <a:gd name="T6" fmla="*/ 7 w 185"/>
              <a:gd name="T7" fmla="*/ 44 h 190"/>
              <a:gd name="T8" fmla="*/ 39 w 185"/>
              <a:gd name="T9" fmla="*/ 64 h 190"/>
              <a:gd name="T10" fmla="*/ 160 w 185"/>
              <a:gd name="T11" fmla="*/ 64 h 190"/>
              <a:gd name="T12" fmla="*/ 100 w 185"/>
              <a:gd name="T13" fmla="*/ 0 h 190"/>
              <a:gd name="T14" fmla="*/ 88 w 185"/>
              <a:gd name="T15" fmla="*/ 0 h 190"/>
              <a:gd name="T16" fmla="*/ 88 w 185"/>
              <a:gd name="T17" fmla="*/ 20 h 190"/>
              <a:gd name="T18" fmla="*/ 100 w 185"/>
              <a:gd name="T19" fmla="*/ 20 h 190"/>
              <a:gd name="T20" fmla="*/ 100 w 185"/>
              <a:gd name="T21" fmla="*/ 0 h 190"/>
              <a:gd name="T22" fmla="*/ 100 w 185"/>
              <a:gd name="T23" fmla="*/ 168 h 190"/>
              <a:gd name="T24" fmla="*/ 100 w 185"/>
              <a:gd name="T25" fmla="*/ 116 h 190"/>
              <a:gd name="T26" fmla="*/ 88 w 185"/>
              <a:gd name="T27" fmla="*/ 116 h 190"/>
              <a:gd name="T28" fmla="*/ 88 w 185"/>
              <a:gd name="T29" fmla="*/ 168 h 190"/>
              <a:gd name="T30" fmla="*/ 100 w 185"/>
              <a:gd name="T31" fmla="*/ 168 h 190"/>
              <a:gd name="T32" fmla="*/ 121 w 185"/>
              <a:gd name="T33" fmla="*/ 132 h 190"/>
              <a:gd name="T34" fmla="*/ 120 w 185"/>
              <a:gd name="T35" fmla="*/ 143 h 190"/>
              <a:gd name="T36" fmla="*/ 160 w 185"/>
              <a:gd name="T37" fmla="*/ 160 h 190"/>
              <a:gd name="T38" fmla="*/ 92 w 185"/>
              <a:gd name="T39" fmla="*/ 180 h 190"/>
              <a:gd name="T40" fmla="*/ 24 w 185"/>
              <a:gd name="T41" fmla="*/ 160 h 190"/>
              <a:gd name="T42" fmla="*/ 64 w 185"/>
              <a:gd name="T43" fmla="*/ 143 h 190"/>
              <a:gd name="T44" fmla="*/ 63 w 185"/>
              <a:gd name="T45" fmla="*/ 132 h 190"/>
              <a:gd name="T46" fmla="*/ 0 w 185"/>
              <a:gd name="T47" fmla="*/ 160 h 190"/>
              <a:gd name="T48" fmla="*/ 92 w 185"/>
              <a:gd name="T49" fmla="*/ 190 h 190"/>
              <a:gd name="T50" fmla="*/ 185 w 185"/>
              <a:gd name="T51" fmla="*/ 160 h 190"/>
              <a:gd name="T52" fmla="*/ 121 w 185"/>
              <a:gd name="T53" fmla="*/ 132 h 190"/>
              <a:gd name="T54" fmla="*/ 160 w 185"/>
              <a:gd name="T55" fmla="*/ 92 h 190"/>
              <a:gd name="T56" fmla="*/ 128 w 185"/>
              <a:gd name="T57" fmla="*/ 72 h 190"/>
              <a:gd name="T58" fmla="*/ 48 w 185"/>
              <a:gd name="T59" fmla="*/ 72 h 190"/>
              <a:gd name="T60" fmla="*/ 48 w 185"/>
              <a:gd name="T61" fmla="*/ 112 h 190"/>
              <a:gd name="T62" fmla="*/ 128 w 185"/>
              <a:gd name="T63" fmla="*/ 112 h 190"/>
              <a:gd name="T64" fmla="*/ 160 w 185"/>
              <a:gd name="T65" fmla="*/ 92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85" h="190">
                <a:moveTo>
                  <a:pt x="160" y="64"/>
                </a:moveTo>
                <a:cubicBezTo>
                  <a:pt x="160" y="24"/>
                  <a:pt x="160" y="24"/>
                  <a:pt x="160" y="24"/>
                </a:cubicBezTo>
                <a:cubicBezTo>
                  <a:pt x="38" y="24"/>
                  <a:pt x="38" y="24"/>
                  <a:pt x="38" y="24"/>
                </a:cubicBezTo>
                <a:cubicBezTo>
                  <a:pt x="7" y="44"/>
                  <a:pt x="7" y="44"/>
                  <a:pt x="7" y="44"/>
                </a:cubicBezTo>
                <a:cubicBezTo>
                  <a:pt x="39" y="64"/>
                  <a:pt x="39" y="64"/>
                  <a:pt x="39" y="64"/>
                </a:cubicBezTo>
                <a:lnTo>
                  <a:pt x="160" y="64"/>
                </a:lnTo>
                <a:close/>
                <a:moveTo>
                  <a:pt x="100" y="0"/>
                </a:moveTo>
                <a:cubicBezTo>
                  <a:pt x="88" y="0"/>
                  <a:pt x="88" y="0"/>
                  <a:pt x="88" y="0"/>
                </a:cubicBezTo>
                <a:cubicBezTo>
                  <a:pt x="88" y="20"/>
                  <a:pt x="88" y="20"/>
                  <a:pt x="88" y="20"/>
                </a:cubicBezTo>
                <a:cubicBezTo>
                  <a:pt x="100" y="20"/>
                  <a:pt x="100" y="20"/>
                  <a:pt x="100" y="20"/>
                </a:cubicBezTo>
                <a:lnTo>
                  <a:pt x="100" y="0"/>
                </a:lnTo>
                <a:close/>
                <a:moveTo>
                  <a:pt x="100" y="168"/>
                </a:moveTo>
                <a:cubicBezTo>
                  <a:pt x="100" y="116"/>
                  <a:pt x="100" y="116"/>
                  <a:pt x="100" y="116"/>
                </a:cubicBezTo>
                <a:cubicBezTo>
                  <a:pt x="88" y="116"/>
                  <a:pt x="88" y="116"/>
                  <a:pt x="88" y="116"/>
                </a:cubicBezTo>
                <a:cubicBezTo>
                  <a:pt x="88" y="168"/>
                  <a:pt x="88" y="168"/>
                  <a:pt x="88" y="168"/>
                </a:cubicBezTo>
                <a:lnTo>
                  <a:pt x="100" y="168"/>
                </a:lnTo>
                <a:close/>
                <a:moveTo>
                  <a:pt x="121" y="132"/>
                </a:moveTo>
                <a:cubicBezTo>
                  <a:pt x="120" y="143"/>
                  <a:pt x="120" y="143"/>
                  <a:pt x="120" y="143"/>
                </a:cubicBezTo>
                <a:cubicBezTo>
                  <a:pt x="142" y="146"/>
                  <a:pt x="160" y="153"/>
                  <a:pt x="160" y="160"/>
                </a:cubicBezTo>
                <a:cubicBezTo>
                  <a:pt x="160" y="171"/>
                  <a:pt x="126" y="180"/>
                  <a:pt x="92" y="180"/>
                </a:cubicBezTo>
                <a:cubicBezTo>
                  <a:pt x="59" y="180"/>
                  <a:pt x="24" y="171"/>
                  <a:pt x="24" y="160"/>
                </a:cubicBezTo>
                <a:cubicBezTo>
                  <a:pt x="24" y="153"/>
                  <a:pt x="42" y="146"/>
                  <a:pt x="64" y="143"/>
                </a:cubicBezTo>
                <a:cubicBezTo>
                  <a:pt x="63" y="132"/>
                  <a:pt x="63" y="132"/>
                  <a:pt x="63" y="132"/>
                </a:cubicBezTo>
                <a:cubicBezTo>
                  <a:pt x="26" y="136"/>
                  <a:pt x="0" y="147"/>
                  <a:pt x="0" y="160"/>
                </a:cubicBezTo>
                <a:cubicBezTo>
                  <a:pt x="0" y="177"/>
                  <a:pt x="41" y="190"/>
                  <a:pt x="92" y="190"/>
                </a:cubicBezTo>
                <a:cubicBezTo>
                  <a:pt x="143" y="190"/>
                  <a:pt x="185" y="177"/>
                  <a:pt x="185" y="160"/>
                </a:cubicBezTo>
                <a:cubicBezTo>
                  <a:pt x="185" y="147"/>
                  <a:pt x="158" y="136"/>
                  <a:pt x="121" y="132"/>
                </a:cubicBezTo>
                <a:close/>
                <a:moveTo>
                  <a:pt x="160" y="92"/>
                </a:moveTo>
                <a:cubicBezTo>
                  <a:pt x="128" y="72"/>
                  <a:pt x="128" y="72"/>
                  <a:pt x="128" y="72"/>
                </a:cubicBezTo>
                <a:cubicBezTo>
                  <a:pt x="48" y="72"/>
                  <a:pt x="48" y="72"/>
                  <a:pt x="48" y="72"/>
                </a:cubicBezTo>
                <a:cubicBezTo>
                  <a:pt x="48" y="112"/>
                  <a:pt x="48" y="112"/>
                  <a:pt x="48" y="112"/>
                </a:cubicBezTo>
                <a:cubicBezTo>
                  <a:pt x="128" y="112"/>
                  <a:pt x="128" y="112"/>
                  <a:pt x="128" y="112"/>
                </a:cubicBezTo>
                <a:lnTo>
                  <a:pt x="160" y="92"/>
                </a:lnTo>
                <a:close/>
              </a:path>
            </a:pathLst>
          </a:custGeom>
          <a:solidFill>
            <a:srgbClr val="6C7A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30"/>
          <p:cNvSpPr>
            <a:spLocks noEditPoints="1"/>
          </p:cNvSpPr>
          <p:nvPr/>
        </p:nvSpPr>
        <p:spPr bwMode="auto">
          <a:xfrm>
            <a:off x="1341095" y="3536484"/>
            <a:ext cx="820454" cy="821730"/>
          </a:xfrm>
          <a:custGeom>
            <a:avLst/>
            <a:gdLst>
              <a:gd name="T0" fmla="*/ 86 w 199"/>
              <a:gd name="T1" fmla="*/ 44 h 199"/>
              <a:gd name="T2" fmla="*/ 112 w 199"/>
              <a:gd name="T3" fmla="*/ 44 h 199"/>
              <a:gd name="T4" fmla="*/ 116 w 199"/>
              <a:gd name="T5" fmla="*/ 41 h 199"/>
              <a:gd name="T6" fmla="*/ 116 w 199"/>
              <a:gd name="T7" fmla="*/ 39 h 199"/>
              <a:gd name="T8" fmla="*/ 112 w 199"/>
              <a:gd name="T9" fmla="*/ 36 h 199"/>
              <a:gd name="T10" fmla="*/ 86 w 199"/>
              <a:gd name="T11" fmla="*/ 36 h 199"/>
              <a:gd name="T12" fmla="*/ 82 w 199"/>
              <a:gd name="T13" fmla="*/ 36 h 199"/>
              <a:gd name="T14" fmla="*/ 82 w 199"/>
              <a:gd name="T15" fmla="*/ 41 h 199"/>
              <a:gd name="T16" fmla="*/ 86 w 199"/>
              <a:gd name="T17" fmla="*/ 44 h 199"/>
              <a:gd name="T18" fmla="*/ 71 w 199"/>
              <a:gd name="T19" fmla="*/ 122 h 199"/>
              <a:gd name="T20" fmla="*/ 61 w 199"/>
              <a:gd name="T21" fmla="*/ 132 h 199"/>
              <a:gd name="T22" fmla="*/ 71 w 199"/>
              <a:gd name="T23" fmla="*/ 142 h 199"/>
              <a:gd name="T24" fmla="*/ 81 w 199"/>
              <a:gd name="T25" fmla="*/ 132 h 199"/>
              <a:gd name="T26" fmla="*/ 71 w 199"/>
              <a:gd name="T27" fmla="*/ 122 h 199"/>
              <a:gd name="T28" fmla="*/ 99 w 199"/>
              <a:gd name="T29" fmla="*/ 0 h 199"/>
              <a:gd name="T30" fmla="*/ 0 w 199"/>
              <a:gd name="T31" fmla="*/ 100 h 199"/>
              <a:gd name="T32" fmla="*/ 99 w 199"/>
              <a:gd name="T33" fmla="*/ 199 h 199"/>
              <a:gd name="T34" fmla="*/ 199 w 199"/>
              <a:gd name="T35" fmla="*/ 100 h 199"/>
              <a:gd name="T36" fmla="*/ 99 w 199"/>
              <a:gd name="T37" fmla="*/ 0 h 199"/>
              <a:gd name="T38" fmla="*/ 108 w 199"/>
              <a:gd name="T39" fmla="*/ 12 h 199"/>
              <a:gd name="T40" fmla="*/ 115 w 199"/>
              <a:gd name="T41" fmla="*/ 19 h 199"/>
              <a:gd name="T42" fmla="*/ 108 w 199"/>
              <a:gd name="T43" fmla="*/ 26 h 199"/>
              <a:gd name="T44" fmla="*/ 101 w 199"/>
              <a:gd name="T45" fmla="*/ 19 h 199"/>
              <a:gd name="T46" fmla="*/ 108 w 199"/>
              <a:gd name="T47" fmla="*/ 12 h 199"/>
              <a:gd name="T48" fmla="*/ 90 w 199"/>
              <a:gd name="T49" fmla="*/ 12 h 199"/>
              <a:gd name="T50" fmla="*/ 97 w 199"/>
              <a:gd name="T51" fmla="*/ 19 h 199"/>
              <a:gd name="T52" fmla="*/ 90 w 199"/>
              <a:gd name="T53" fmla="*/ 26 h 199"/>
              <a:gd name="T54" fmla="*/ 83 w 199"/>
              <a:gd name="T55" fmla="*/ 19 h 199"/>
              <a:gd name="T56" fmla="*/ 90 w 199"/>
              <a:gd name="T57" fmla="*/ 12 h 199"/>
              <a:gd name="T58" fmla="*/ 151 w 199"/>
              <a:gd name="T59" fmla="*/ 132 h 199"/>
              <a:gd name="T60" fmla="*/ 132 w 199"/>
              <a:gd name="T61" fmla="*/ 154 h 199"/>
              <a:gd name="T62" fmla="*/ 149 w 199"/>
              <a:gd name="T63" fmla="*/ 176 h 199"/>
              <a:gd name="T64" fmla="*/ 134 w 199"/>
              <a:gd name="T65" fmla="*/ 176 h 199"/>
              <a:gd name="T66" fmla="*/ 125 w 199"/>
              <a:gd name="T67" fmla="*/ 164 h 199"/>
              <a:gd name="T68" fmla="*/ 73 w 199"/>
              <a:gd name="T69" fmla="*/ 164 h 199"/>
              <a:gd name="T70" fmla="*/ 64 w 199"/>
              <a:gd name="T71" fmla="*/ 176 h 199"/>
              <a:gd name="T72" fmla="*/ 49 w 199"/>
              <a:gd name="T73" fmla="*/ 176 h 199"/>
              <a:gd name="T74" fmla="*/ 66 w 199"/>
              <a:gd name="T75" fmla="*/ 154 h 199"/>
              <a:gd name="T76" fmla="*/ 47 w 199"/>
              <a:gd name="T77" fmla="*/ 132 h 199"/>
              <a:gd name="T78" fmla="*/ 47 w 199"/>
              <a:gd name="T79" fmla="*/ 50 h 199"/>
              <a:gd name="T80" fmla="*/ 71 w 199"/>
              <a:gd name="T81" fmla="*/ 27 h 199"/>
              <a:gd name="T82" fmla="*/ 99 w 199"/>
              <a:gd name="T83" fmla="*/ 27 h 199"/>
              <a:gd name="T84" fmla="*/ 127 w 199"/>
              <a:gd name="T85" fmla="*/ 27 h 199"/>
              <a:gd name="T86" fmla="*/ 151 w 199"/>
              <a:gd name="T87" fmla="*/ 50 h 199"/>
              <a:gd name="T88" fmla="*/ 151 w 199"/>
              <a:gd name="T89" fmla="*/ 132 h 199"/>
              <a:gd name="T90" fmla="*/ 126 w 199"/>
              <a:gd name="T91" fmla="*/ 52 h 199"/>
              <a:gd name="T92" fmla="*/ 72 w 199"/>
              <a:gd name="T93" fmla="*/ 52 h 199"/>
              <a:gd name="T94" fmla="*/ 59 w 199"/>
              <a:gd name="T95" fmla="*/ 64 h 199"/>
              <a:gd name="T96" fmla="*/ 59 w 199"/>
              <a:gd name="T97" fmla="*/ 78 h 199"/>
              <a:gd name="T98" fmla="*/ 72 w 199"/>
              <a:gd name="T99" fmla="*/ 88 h 199"/>
              <a:gd name="T100" fmla="*/ 126 w 199"/>
              <a:gd name="T101" fmla="*/ 88 h 199"/>
              <a:gd name="T102" fmla="*/ 139 w 199"/>
              <a:gd name="T103" fmla="*/ 78 h 199"/>
              <a:gd name="T104" fmla="*/ 139 w 199"/>
              <a:gd name="T105" fmla="*/ 64 h 199"/>
              <a:gd name="T106" fmla="*/ 126 w 199"/>
              <a:gd name="T107" fmla="*/ 52 h 199"/>
              <a:gd name="T108" fmla="*/ 126 w 199"/>
              <a:gd name="T109" fmla="*/ 122 h 199"/>
              <a:gd name="T110" fmla="*/ 116 w 199"/>
              <a:gd name="T111" fmla="*/ 132 h 199"/>
              <a:gd name="T112" fmla="*/ 126 w 199"/>
              <a:gd name="T113" fmla="*/ 142 h 199"/>
              <a:gd name="T114" fmla="*/ 136 w 199"/>
              <a:gd name="T115" fmla="*/ 132 h 199"/>
              <a:gd name="T116" fmla="*/ 126 w 199"/>
              <a:gd name="T117" fmla="*/ 122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99" h="199">
                <a:moveTo>
                  <a:pt x="86" y="44"/>
                </a:moveTo>
                <a:cubicBezTo>
                  <a:pt x="112" y="44"/>
                  <a:pt x="112" y="44"/>
                  <a:pt x="112" y="44"/>
                </a:cubicBezTo>
                <a:cubicBezTo>
                  <a:pt x="114" y="44"/>
                  <a:pt x="116" y="43"/>
                  <a:pt x="116" y="41"/>
                </a:cubicBezTo>
                <a:cubicBezTo>
                  <a:pt x="116" y="39"/>
                  <a:pt x="116" y="39"/>
                  <a:pt x="116" y="39"/>
                </a:cubicBezTo>
                <a:cubicBezTo>
                  <a:pt x="116" y="37"/>
                  <a:pt x="114" y="36"/>
                  <a:pt x="112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84" y="36"/>
                  <a:pt x="82" y="34"/>
                  <a:pt x="82" y="36"/>
                </a:cubicBezTo>
                <a:cubicBezTo>
                  <a:pt x="82" y="41"/>
                  <a:pt x="82" y="41"/>
                  <a:pt x="82" y="41"/>
                </a:cubicBezTo>
                <a:cubicBezTo>
                  <a:pt x="82" y="43"/>
                  <a:pt x="84" y="44"/>
                  <a:pt x="86" y="44"/>
                </a:cubicBezTo>
                <a:close/>
                <a:moveTo>
                  <a:pt x="71" y="122"/>
                </a:moveTo>
                <a:cubicBezTo>
                  <a:pt x="66" y="122"/>
                  <a:pt x="61" y="126"/>
                  <a:pt x="61" y="132"/>
                </a:cubicBezTo>
                <a:cubicBezTo>
                  <a:pt x="61" y="137"/>
                  <a:pt x="66" y="142"/>
                  <a:pt x="71" y="142"/>
                </a:cubicBezTo>
                <a:cubicBezTo>
                  <a:pt x="77" y="142"/>
                  <a:pt x="81" y="137"/>
                  <a:pt x="81" y="132"/>
                </a:cubicBezTo>
                <a:cubicBezTo>
                  <a:pt x="81" y="126"/>
                  <a:pt x="77" y="122"/>
                  <a:pt x="71" y="122"/>
                </a:cubicBezTo>
                <a:close/>
                <a:moveTo>
                  <a:pt x="99" y="0"/>
                </a:moveTo>
                <a:cubicBezTo>
                  <a:pt x="44" y="0"/>
                  <a:pt x="0" y="45"/>
                  <a:pt x="0" y="100"/>
                </a:cubicBezTo>
                <a:cubicBezTo>
                  <a:pt x="0" y="155"/>
                  <a:pt x="44" y="199"/>
                  <a:pt x="99" y="199"/>
                </a:cubicBezTo>
                <a:cubicBezTo>
                  <a:pt x="154" y="199"/>
                  <a:pt x="199" y="155"/>
                  <a:pt x="199" y="100"/>
                </a:cubicBezTo>
                <a:cubicBezTo>
                  <a:pt x="199" y="45"/>
                  <a:pt x="154" y="0"/>
                  <a:pt x="99" y="0"/>
                </a:cubicBezTo>
                <a:close/>
                <a:moveTo>
                  <a:pt x="108" y="12"/>
                </a:moveTo>
                <a:cubicBezTo>
                  <a:pt x="112" y="12"/>
                  <a:pt x="115" y="15"/>
                  <a:pt x="115" y="19"/>
                </a:cubicBezTo>
                <a:cubicBezTo>
                  <a:pt x="115" y="23"/>
                  <a:pt x="112" y="26"/>
                  <a:pt x="108" y="26"/>
                </a:cubicBezTo>
                <a:cubicBezTo>
                  <a:pt x="104" y="26"/>
                  <a:pt x="101" y="23"/>
                  <a:pt x="101" y="19"/>
                </a:cubicBezTo>
                <a:cubicBezTo>
                  <a:pt x="101" y="15"/>
                  <a:pt x="104" y="12"/>
                  <a:pt x="108" y="12"/>
                </a:cubicBezTo>
                <a:close/>
                <a:moveTo>
                  <a:pt x="90" y="12"/>
                </a:moveTo>
                <a:cubicBezTo>
                  <a:pt x="94" y="12"/>
                  <a:pt x="97" y="15"/>
                  <a:pt x="97" y="19"/>
                </a:cubicBezTo>
                <a:cubicBezTo>
                  <a:pt x="97" y="23"/>
                  <a:pt x="94" y="26"/>
                  <a:pt x="90" y="26"/>
                </a:cubicBezTo>
                <a:cubicBezTo>
                  <a:pt x="86" y="26"/>
                  <a:pt x="83" y="23"/>
                  <a:pt x="83" y="19"/>
                </a:cubicBezTo>
                <a:cubicBezTo>
                  <a:pt x="83" y="15"/>
                  <a:pt x="86" y="12"/>
                  <a:pt x="90" y="12"/>
                </a:cubicBezTo>
                <a:close/>
                <a:moveTo>
                  <a:pt x="151" y="132"/>
                </a:moveTo>
                <a:cubicBezTo>
                  <a:pt x="151" y="143"/>
                  <a:pt x="141" y="152"/>
                  <a:pt x="132" y="154"/>
                </a:cubicBezTo>
                <a:cubicBezTo>
                  <a:pt x="149" y="176"/>
                  <a:pt x="149" y="176"/>
                  <a:pt x="149" y="176"/>
                </a:cubicBezTo>
                <a:cubicBezTo>
                  <a:pt x="134" y="176"/>
                  <a:pt x="134" y="176"/>
                  <a:pt x="134" y="176"/>
                </a:cubicBezTo>
                <a:cubicBezTo>
                  <a:pt x="125" y="164"/>
                  <a:pt x="125" y="164"/>
                  <a:pt x="125" y="164"/>
                </a:cubicBezTo>
                <a:cubicBezTo>
                  <a:pt x="73" y="164"/>
                  <a:pt x="73" y="164"/>
                  <a:pt x="73" y="164"/>
                </a:cubicBezTo>
                <a:cubicBezTo>
                  <a:pt x="64" y="176"/>
                  <a:pt x="64" y="176"/>
                  <a:pt x="64" y="176"/>
                </a:cubicBezTo>
                <a:cubicBezTo>
                  <a:pt x="49" y="176"/>
                  <a:pt x="49" y="176"/>
                  <a:pt x="49" y="176"/>
                </a:cubicBezTo>
                <a:cubicBezTo>
                  <a:pt x="66" y="154"/>
                  <a:pt x="66" y="154"/>
                  <a:pt x="66" y="154"/>
                </a:cubicBezTo>
                <a:cubicBezTo>
                  <a:pt x="57" y="152"/>
                  <a:pt x="47" y="143"/>
                  <a:pt x="47" y="132"/>
                </a:cubicBezTo>
                <a:cubicBezTo>
                  <a:pt x="47" y="50"/>
                  <a:pt x="47" y="50"/>
                  <a:pt x="47" y="50"/>
                </a:cubicBezTo>
                <a:cubicBezTo>
                  <a:pt x="47" y="39"/>
                  <a:pt x="58" y="27"/>
                  <a:pt x="71" y="27"/>
                </a:cubicBezTo>
                <a:cubicBezTo>
                  <a:pt x="99" y="27"/>
                  <a:pt x="99" y="27"/>
                  <a:pt x="99" y="27"/>
                </a:cubicBezTo>
                <a:cubicBezTo>
                  <a:pt x="127" y="27"/>
                  <a:pt x="127" y="27"/>
                  <a:pt x="127" y="27"/>
                </a:cubicBezTo>
                <a:cubicBezTo>
                  <a:pt x="140" y="27"/>
                  <a:pt x="151" y="39"/>
                  <a:pt x="151" y="50"/>
                </a:cubicBezTo>
                <a:lnTo>
                  <a:pt x="151" y="132"/>
                </a:lnTo>
                <a:close/>
                <a:moveTo>
                  <a:pt x="126" y="52"/>
                </a:moveTo>
                <a:cubicBezTo>
                  <a:pt x="72" y="52"/>
                  <a:pt x="72" y="52"/>
                  <a:pt x="72" y="52"/>
                </a:cubicBezTo>
                <a:cubicBezTo>
                  <a:pt x="65" y="52"/>
                  <a:pt x="59" y="58"/>
                  <a:pt x="59" y="64"/>
                </a:cubicBezTo>
                <a:cubicBezTo>
                  <a:pt x="59" y="78"/>
                  <a:pt x="59" y="78"/>
                  <a:pt x="59" y="78"/>
                </a:cubicBezTo>
                <a:cubicBezTo>
                  <a:pt x="59" y="85"/>
                  <a:pt x="66" y="88"/>
                  <a:pt x="72" y="88"/>
                </a:cubicBezTo>
                <a:cubicBezTo>
                  <a:pt x="126" y="88"/>
                  <a:pt x="126" y="88"/>
                  <a:pt x="126" y="88"/>
                </a:cubicBezTo>
                <a:cubicBezTo>
                  <a:pt x="132" y="88"/>
                  <a:pt x="139" y="85"/>
                  <a:pt x="139" y="78"/>
                </a:cubicBezTo>
                <a:cubicBezTo>
                  <a:pt x="139" y="64"/>
                  <a:pt x="139" y="64"/>
                  <a:pt x="139" y="64"/>
                </a:cubicBezTo>
                <a:cubicBezTo>
                  <a:pt x="139" y="58"/>
                  <a:pt x="133" y="52"/>
                  <a:pt x="126" y="52"/>
                </a:cubicBezTo>
                <a:close/>
                <a:moveTo>
                  <a:pt x="126" y="122"/>
                </a:moveTo>
                <a:cubicBezTo>
                  <a:pt x="121" y="122"/>
                  <a:pt x="116" y="126"/>
                  <a:pt x="116" y="132"/>
                </a:cubicBezTo>
                <a:cubicBezTo>
                  <a:pt x="116" y="137"/>
                  <a:pt x="121" y="142"/>
                  <a:pt x="126" y="142"/>
                </a:cubicBezTo>
                <a:cubicBezTo>
                  <a:pt x="132" y="142"/>
                  <a:pt x="136" y="137"/>
                  <a:pt x="136" y="132"/>
                </a:cubicBezTo>
                <a:cubicBezTo>
                  <a:pt x="136" y="126"/>
                  <a:pt x="132" y="122"/>
                  <a:pt x="126" y="122"/>
                </a:cubicBezTo>
                <a:close/>
              </a:path>
            </a:pathLst>
          </a:custGeom>
          <a:solidFill>
            <a:srgbClr val="6C7A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32"/>
          <p:cNvSpPr>
            <a:spLocks noEditPoints="1"/>
          </p:cNvSpPr>
          <p:nvPr/>
        </p:nvSpPr>
        <p:spPr bwMode="auto">
          <a:xfrm>
            <a:off x="1304729" y="2525214"/>
            <a:ext cx="825558" cy="825558"/>
          </a:xfrm>
          <a:custGeom>
            <a:avLst/>
            <a:gdLst>
              <a:gd name="T0" fmla="*/ 81 w 200"/>
              <a:gd name="T1" fmla="*/ 52 h 200"/>
              <a:gd name="T2" fmla="*/ 124 w 200"/>
              <a:gd name="T3" fmla="*/ 52 h 200"/>
              <a:gd name="T4" fmla="*/ 124 w 200"/>
              <a:gd name="T5" fmla="*/ 48 h 200"/>
              <a:gd name="T6" fmla="*/ 81 w 200"/>
              <a:gd name="T7" fmla="*/ 48 h 200"/>
              <a:gd name="T8" fmla="*/ 81 w 200"/>
              <a:gd name="T9" fmla="*/ 52 h 200"/>
              <a:gd name="T10" fmla="*/ 64 w 200"/>
              <a:gd name="T11" fmla="*/ 100 h 200"/>
              <a:gd name="T12" fmla="*/ 141 w 200"/>
              <a:gd name="T13" fmla="*/ 100 h 200"/>
              <a:gd name="T14" fmla="*/ 145 w 200"/>
              <a:gd name="T15" fmla="*/ 94 h 200"/>
              <a:gd name="T16" fmla="*/ 141 w 200"/>
              <a:gd name="T17" fmla="*/ 66 h 200"/>
              <a:gd name="T18" fmla="*/ 135 w 200"/>
              <a:gd name="T19" fmla="*/ 60 h 200"/>
              <a:gd name="T20" fmla="*/ 70 w 200"/>
              <a:gd name="T21" fmla="*/ 60 h 200"/>
              <a:gd name="T22" fmla="*/ 64 w 200"/>
              <a:gd name="T23" fmla="*/ 66 h 200"/>
              <a:gd name="T24" fmla="*/ 60 w 200"/>
              <a:gd name="T25" fmla="*/ 94 h 200"/>
              <a:gd name="T26" fmla="*/ 64 w 200"/>
              <a:gd name="T27" fmla="*/ 100 h 200"/>
              <a:gd name="T28" fmla="*/ 100 w 200"/>
              <a:gd name="T29" fmla="*/ 0 h 200"/>
              <a:gd name="T30" fmla="*/ 0 w 200"/>
              <a:gd name="T31" fmla="*/ 100 h 200"/>
              <a:gd name="T32" fmla="*/ 100 w 200"/>
              <a:gd name="T33" fmla="*/ 200 h 200"/>
              <a:gd name="T34" fmla="*/ 200 w 200"/>
              <a:gd name="T35" fmla="*/ 100 h 200"/>
              <a:gd name="T36" fmla="*/ 100 w 200"/>
              <a:gd name="T37" fmla="*/ 0 h 200"/>
              <a:gd name="T38" fmla="*/ 103 w 200"/>
              <a:gd name="T39" fmla="*/ 38 h 200"/>
              <a:gd name="T40" fmla="*/ 102 w 200"/>
              <a:gd name="T41" fmla="*/ 38 h 200"/>
              <a:gd name="T42" fmla="*/ 102 w 200"/>
              <a:gd name="T43" fmla="*/ 38 h 200"/>
              <a:gd name="T44" fmla="*/ 103 w 200"/>
              <a:gd name="T45" fmla="*/ 38 h 200"/>
              <a:gd name="T46" fmla="*/ 156 w 200"/>
              <a:gd name="T47" fmla="*/ 148 h 200"/>
              <a:gd name="T48" fmla="*/ 146 w 200"/>
              <a:gd name="T49" fmla="*/ 148 h 200"/>
              <a:gd name="T50" fmla="*/ 146 w 200"/>
              <a:gd name="T51" fmla="*/ 157 h 200"/>
              <a:gd name="T52" fmla="*/ 131 w 200"/>
              <a:gd name="T53" fmla="*/ 157 h 200"/>
              <a:gd name="T54" fmla="*/ 131 w 200"/>
              <a:gd name="T55" fmla="*/ 148 h 200"/>
              <a:gd name="T56" fmla="*/ 74 w 200"/>
              <a:gd name="T57" fmla="*/ 148 h 200"/>
              <a:gd name="T58" fmla="*/ 74 w 200"/>
              <a:gd name="T59" fmla="*/ 157 h 200"/>
              <a:gd name="T60" fmla="*/ 59 w 200"/>
              <a:gd name="T61" fmla="*/ 157 h 200"/>
              <a:gd name="T62" fmla="*/ 59 w 200"/>
              <a:gd name="T63" fmla="*/ 148 h 200"/>
              <a:gd name="T64" fmla="*/ 48 w 200"/>
              <a:gd name="T65" fmla="*/ 148 h 200"/>
              <a:gd name="T66" fmla="*/ 48 w 200"/>
              <a:gd name="T67" fmla="*/ 95 h 200"/>
              <a:gd name="T68" fmla="*/ 54 w 200"/>
              <a:gd name="T69" fmla="*/ 57 h 200"/>
              <a:gd name="T70" fmla="*/ 68 w 200"/>
              <a:gd name="T71" fmla="*/ 44 h 200"/>
              <a:gd name="T72" fmla="*/ 102 w 200"/>
              <a:gd name="T73" fmla="*/ 38 h 200"/>
              <a:gd name="T74" fmla="*/ 137 w 200"/>
              <a:gd name="T75" fmla="*/ 44 h 200"/>
              <a:gd name="T76" fmla="*/ 151 w 200"/>
              <a:gd name="T77" fmla="*/ 57 h 200"/>
              <a:gd name="T78" fmla="*/ 156 w 200"/>
              <a:gd name="T79" fmla="*/ 95 h 200"/>
              <a:gd name="T80" fmla="*/ 156 w 200"/>
              <a:gd name="T81" fmla="*/ 148 h 200"/>
              <a:gd name="T82" fmla="*/ 73 w 200"/>
              <a:gd name="T83" fmla="*/ 120 h 200"/>
              <a:gd name="T84" fmla="*/ 61 w 200"/>
              <a:gd name="T85" fmla="*/ 120 h 200"/>
              <a:gd name="T86" fmla="*/ 56 w 200"/>
              <a:gd name="T87" fmla="*/ 123 h 200"/>
              <a:gd name="T88" fmla="*/ 56 w 200"/>
              <a:gd name="T89" fmla="*/ 129 h 200"/>
              <a:gd name="T90" fmla="*/ 61 w 200"/>
              <a:gd name="T91" fmla="*/ 132 h 200"/>
              <a:gd name="T92" fmla="*/ 73 w 200"/>
              <a:gd name="T93" fmla="*/ 132 h 200"/>
              <a:gd name="T94" fmla="*/ 76 w 200"/>
              <a:gd name="T95" fmla="*/ 129 h 200"/>
              <a:gd name="T96" fmla="*/ 76 w 200"/>
              <a:gd name="T97" fmla="*/ 123 h 200"/>
              <a:gd name="T98" fmla="*/ 73 w 200"/>
              <a:gd name="T99" fmla="*/ 120 h 200"/>
              <a:gd name="T100" fmla="*/ 144 w 200"/>
              <a:gd name="T101" fmla="*/ 120 h 200"/>
              <a:gd name="T102" fmla="*/ 132 w 200"/>
              <a:gd name="T103" fmla="*/ 120 h 200"/>
              <a:gd name="T104" fmla="*/ 128 w 200"/>
              <a:gd name="T105" fmla="*/ 123 h 200"/>
              <a:gd name="T106" fmla="*/ 128 w 200"/>
              <a:gd name="T107" fmla="*/ 129 h 200"/>
              <a:gd name="T108" fmla="*/ 132 w 200"/>
              <a:gd name="T109" fmla="*/ 132 h 200"/>
              <a:gd name="T110" fmla="*/ 144 w 200"/>
              <a:gd name="T111" fmla="*/ 132 h 200"/>
              <a:gd name="T112" fmla="*/ 148 w 200"/>
              <a:gd name="T113" fmla="*/ 129 h 200"/>
              <a:gd name="T114" fmla="*/ 148 w 200"/>
              <a:gd name="T115" fmla="*/ 123 h 200"/>
              <a:gd name="T116" fmla="*/ 144 w 200"/>
              <a:gd name="T117" fmla="*/ 12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0" h="200">
                <a:moveTo>
                  <a:pt x="81" y="52"/>
                </a:moveTo>
                <a:cubicBezTo>
                  <a:pt x="124" y="52"/>
                  <a:pt x="124" y="52"/>
                  <a:pt x="124" y="52"/>
                </a:cubicBezTo>
                <a:cubicBezTo>
                  <a:pt x="128" y="52"/>
                  <a:pt x="128" y="48"/>
                  <a:pt x="124" y="48"/>
                </a:cubicBezTo>
                <a:cubicBezTo>
                  <a:pt x="81" y="48"/>
                  <a:pt x="81" y="48"/>
                  <a:pt x="81" y="48"/>
                </a:cubicBezTo>
                <a:cubicBezTo>
                  <a:pt x="77" y="48"/>
                  <a:pt x="77" y="52"/>
                  <a:pt x="81" y="52"/>
                </a:cubicBezTo>
                <a:close/>
                <a:moveTo>
                  <a:pt x="64" y="100"/>
                </a:moveTo>
                <a:cubicBezTo>
                  <a:pt x="141" y="100"/>
                  <a:pt x="141" y="100"/>
                  <a:pt x="141" y="100"/>
                </a:cubicBezTo>
                <a:cubicBezTo>
                  <a:pt x="145" y="100"/>
                  <a:pt x="145" y="97"/>
                  <a:pt x="145" y="94"/>
                </a:cubicBezTo>
                <a:cubicBezTo>
                  <a:pt x="141" y="66"/>
                  <a:pt x="141" y="66"/>
                  <a:pt x="141" y="66"/>
                </a:cubicBezTo>
                <a:cubicBezTo>
                  <a:pt x="141" y="62"/>
                  <a:pt x="139" y="60"/>
                  <a:pt x="135" y="60"/>
                </a:cubicBezTo>
                <a:cubicBezTo>
                  <a:pt x="70" y="60"/>
                  <a:pt x="70" y="60"/>
                  <a:pt x="70" y="60"/>
                </a:cubicBezTo>
                <a:cubicBezTo>
                  <a:pt x="65" y="60"/>
                  <a:pt x="64" y="62"/>
                  <a:pt x="64" y="66"/>
                </a:cubicBezTo>
                <a:cubicBezTo>
                  <a:pt x="60" y="94"/>
                  <a:pt x="60" y="94"/>
                  <a:pt x="60" y="94"/>
                </a:cubicBezTo>
                <a:cubicBezTo>
                  <a:pt x="59" y="97"/>
                  <a:pt x="60" y="100"/>
                  <a:pt x="64" y="100"/>
                </a:cubicBezTo>
                <a:close/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5" y="200"/>
                  <a:pt x="200" y="155"/>
                  <a:pt x="200" y="100"/>
                </a:cubicBezTo>
                <a:cubicBezTo>
                  <a:pt x="200" y="45"/>
                  <a:pt x="155" y="0"/>
                  <a:pt x="100" y="0"/>
                </a:cubicBezTo>
                <a:close/>
                <a:moveTo>
                  <a:pt x="103" y="38"/>
                </a:moveTo>
                <a:cubicBezTo>
                  <a:pt x="103" y="38"/>
                  <a:pt x="103" y="38"/>
                  <a:pt x="102" y="38"/>
                </a:cubicBezTo>
                <a:cubicBezTo>
                  <a:pt x="102" y="38"/>
                  <a:pt x="102" y="38"/>
                  <a:pt x="102" y="38"/>
                </a:cubicBezTo>
                <a:lnTo>
                  <a:pt x="103" y="38"/>
                </a:lnTo>
                <a:close/>
                <a:moveTo>
                  <a:pt x="156" y="148"/>
                </a:moveTo>
                <a:cubicBezTo>
                  <a:pt x="146" y="148"/>
                  <a:pt x="146" y="148"/>
                  <a:pt x="146" y="148"/>
                </a:cubicBezTo>
                <a:cubicBezTo>
                  <a:pt x="146" y="157"/>
                  <a:pt x="146" y="157"/>
                  <a:pt x="146" y="157"/>
                </a:cubicBezTo>
                <a:cubicBezTo>
                  <a:pt x="146" y="167"/>
                  <a:pt x="131" y="167"/>
                  <a:pt x="131" y="157"/>
                </a:cubicBezTo>
                <a:cubicBezTo>
                  <a:pt x="131" y="148"/>
                  <a:pt x="131" y="148"/>
                  <a:pt x="131" y="148"/>
                </a:cubicBezTo>
                <a:cubicBezTo>
                  <a:pt x="74" y="148"/>
                  <a:pt x="74" y="148"/>
                  <a:pt x="74" y="148"/>
                </a:cubicBezTo>
                <a:cubicBezTo>
                  <a:pt x="74" y="157"/>
                  <a:pt x="74" y="157"/>
                  <a:pt x="74" y="157"/>
                </a:cubicBezTo>
                <a:cubicBezTo>
                  <a:pt x="74" y="167"/>
                  <a:pt x="59" y="167"/>
                  <a:pt x="59" y="157"/>
                </a:cubicBezTo>
                <a:cubicBezTo>
                  <a:pt x="59" y="148"/>
                  <a:pt x="59" y="148"/>
                  <a:pt x="59" y="148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48" y="95"/>
                  <a:pt x="48" y="95"/>
                  <a:pt x="48" y="95"/>
                </a:cubicBezTo>
                <a:cubicBezTo>
                  <a:pt x="54" y="57"/>
                  <a:pt x="54" y="57"/>
                  <a:pt x="54" y="57"/>
                </a:cubicBezTo>
                <a:cubicBezTo>
                  <a:pt x="55" y="49"/>
                  <a:pt x="61" y="47"/>
                  <a:pt x="68" y="44"/>
                </a:cubicBezTo>
                <a:cubicBezTo>
                  <a:pt x="75" y="41"/>
                  <a:pt x="91" y="38"/>
                  <a:pt x="102" y="38"/>
                </a:cubicBezTo>
                <a:cubicBezTo>
                  <a:pt x="114" y="38"/>
                  <a:pt x="130" y="41"/>
                  <a:pt x="137" y="44"/>
                </a:cubicBezTo>
                <a:cubicBezTo>
                  <a:pt x="143" y="47"/>
                  <a:pt x="150" y="49"/>
                  <a:pt x="151" y="57"/>
                </a:cubicBezTo>
                <a:cubicBezTo>
                  <a:pt x="156" y="95"/>
                  <a:pt x="156" y="95"/>
                  <a:pt x="156" y="95"/>
                </a:cubicBezTo>
                <a:lnTo>
                  <a:pt x="156" y="148"/>
                </a:lnTo>
                <a:close/>
                <a:moveTo>
                  <a:pt x="73" y="120"/>
                </a:moveTo>
                <a:cubicBezTo>
                  <a:pt x="61" y="120"/>
                  <a:pt x="61" y="120"/>
                  <a:pt x="61" y="120"/>
                </a:cubicBezTo>
                <a:cubicBezTo>
                  <a:pt x="59" y="120"/>
                  <a:pt x="56" y="121"/>
                  <a:pt x="56" y="123"/>
                </a:cubicBezTo>
                <a:cubicBezTo>
                  <a:pt x="56" y="129"/>
                  <a:pt x="56" y="129"/>
                  <a:pt x="56" y="129"/>
                </a:cubicBezTo>
                <a:cubicBezTo>
                  <a:pt x="56" y="131"/>
                  <a:pt x="59" y="132"/>
                  <a:pt x="61" y="132"/>
                </a:cubicBezTo>
                <a:cubicBezTo>
                  <a:pt x="73" y="132"/>
                  <a:pt x="73" y="132"/>
                  <a:pt x="73" y="132"/>
                </a:cubicBezTo>
                <a:cubicBezTo>
                  <a:pt x="74" y="132"/>
                  <a:pt x="76" y="131"/>
                  <a:pt x="76" y="129"/>
                </a:cubicBezTo>
                <a:cubicBezTo>
                  <a:pt x="76" y="123"/>
                  <a:pt x="76" y="123"/>
                  <a:pt x="76" y="123"/>
                </a:cubicBezTo>
                <a:cubicBezTo>
                  <a:pt x="76" y="121"/>
                  <a:pt x="74" y="120"/>
                  <a:pt x="73" y="120"/>
                </a:cubicBezTo>
                <a:close/>
                <a:moveTo>
                  <a:pt x="144" y="120"/>
                </a:moveTo>
                <a:cubicBezTo>
                  <a:pt x="132" y="120"/>
                  <a:pt x="132" y="120"/>
                  <a:pt x="132" y="120"/>
                </a:cubicBezTo>
                <a:cubicBezTo>
                  <a:pt x="131" y="120"/>
                  <a:pt x="128" y="121"/>
                  <a:pt x="128" y="123"/>
                </a:cubicBezTo>
                <a:cubicBezTo>
                  <a:pt x="128" y="129"/>
                  <a:pt x="128" y="129"/>
                  <a:pt x="128" y="129"/>
                </a:cubicBezTo>
                <a:cubicBezTo>
                  <a:pt x="128" y="131"/>
                  <a:pt x="131" y="132"/>
                  <a:pt x="132" y="132"/>
                </a:cubicBezTo>
                <a:cubicBezTo>
                  <a:pt x="144" y="132"/>
                  <a:pt x="144" y="132"/>
                  <a:pt x="144" y="132"/>
                </a:cubicBezTo>
                <a:cubicBezTo>
                  <a:pt x="146" y="132"/>
                  <a:pt x="148" y="131"/>
                  <a:pt x="148" y="129"/>
                </a:cubicBezTo>
                <a:cubicBezTo>
                  <a:pt x="148" y="123"/>
                  <a:pt x="148" y="123"/>
                  <a:pt x="148" y="123"/>
                </a:cubicBezTo>
                <a:cubicBezTo>
                  <a:pt x="148" y="121"/>
                  <a:pt x="146" y="120"/>
                  <a:pt x="144" y="120"/>
                </a:cubicBezTo>
                <a:close/>
              </a:path>
            </a:pathLst>
          </a:custGeom>
          <a:solidFill>
            <a:srgbClr val="6C7A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757334" y="1084004"/>
            <a:ext cx="10515600" cy="1096316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    来</a:t>
            </a:r>
            <a:r>
              <a:rPr lang="zh-CN" altLang="en-US" dirty="0"/>
              <a:t>南雄游客使用交通工具中汽车</a:t>
            </a:r>
            <a:r>
              <a:rPr lang="zh-CN" altLang="en-US" dirty="0" smtClean="0"/>
              <a:t>占</a:t>
            </a:r>
            <a:r>
              <a:rPr lang="en-US" altLang="zh-CN" dirty="0" smtClean="0"/>
              <a:t>76.1%</a:t>
            </a:r>
            <a:r>
              <a:rPr lang="zh-CN" altLang="en-US" dirty="0"/>
              <a:t>、火车占</a:t>
            </a:r>
            <a:r>
              <a:rPr lang="en-US" altLang="zh-CN" dirty="0" smtClean="0"/>
              <a:t>14.9%</a:t>
            </a:r>
            <a:r>
              <a:rPr lang="zh-CN" altLang="en-US" dirty="0"/>
              <a:t>、其它</a:t>
            </a:r>
            <a:r>
              <a:rPr lang="zh-CN" altLang="en-US" dirty="0" smtClean="0"/>
              <a:t>占</a:t>
            </a:r>
            <a:r>
              <a:rPr lang="en-US" altLang="zh-CN" dirty="0" smtClean="0"/>
              <a:t>9.0%</a:t>
            </a:r>
            <a:r>
              <a:rPr lang="zh-CN" altLang="en-US" dirty="0"/>
              <a:t>；汽车仍是来南雄的主要交通工具，做好各大汽车站的乘车路线安排、乘车指引与服务仍然十分重要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来南雄游客交通工具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1594649" y="3020208"/>
            <a:ext cx="2650722" cy="2593155"/>
            <a:chOff x="3609204" y="3734797"/>
            <a:chExt cx="2624407" cy="2572190"/>
          </a:xfrm>
        </p:grpSpPr>
        <p:grpSp>
          <p:nvGrpSpPr>
            <p:cNvPr id="45" name="组合 44"/>
            <p:cNvGrpSpPr/>
            <p:nvPr/>
          </p:nvGrpSpPr>
          <p:grpSpPr>
            <a:xfrm>
              <a:off x="3609204" y="3734797"/>
              <a:ext cx="2624407" cy="2572190"/>
              <a:chOff x="3609204" y="3734797"/>
              <a:chExt cx="2624407" cy="2572190"/>
            </a:xfrm>
          </p:grpSpPr>
          <p:sp>
            <p:nvSpPr>
              <p:cNvPr id="47" name="椭圆 46"/>
              <p:cNvSpPr/>
              <p:nvPr/>
            </p:nvSpPr>
            <p:spPr>
              <a:xfrm>
                <a:off x="3609204" y="3734797"/>
                <a:ext cx="2624407" cy="257219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48" name="Picture 3" descr="C:\Users\shizhen.xie\Desktop\2013012110560638_easyicon_cn_128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 flipH="1">
                <a:off x="4744587" y="4130040"/>
                <a:ext cx="1261076" cy="11640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49" name="Picture 4" descr="C:\Users\shizhen.xie\Desktop\20130121105611342_easyicon_cn_128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770374" y="4082331"/>
                <a:ext cx="1148668" cy="121178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50" name="文本框 49"/>
              <p:cNvSpPr txBox="1"/>
              <p:nvPr/>
            </p:nvSpPr>
            <p:spPr>
              <a:xfrm>
                <a:off x="4098668" y="5262666"/>
                <a:ext cx="1027756" cy="4579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chemeClr val="bg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38% </a:t>
                </a:r>
                <a:endParaRPr lang="zh-CN" altLang="en-US" sz="24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5205855" y="5262666"/>
              <a:ext cx="1027756" cy="457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62% 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aphicFrame>
        <p:nvGraphicFramePr>
          <p:cNvPr id="51" name="图表 50"/>
          <p:cNvGraphicFramePr/>
          <p:nvPr/>
        </p:nvGraphicFramePr>
        <p:xfrm>
          <a:off x="5485727" y="2636458"/>
          <a:ext cx="5400000" cy="34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来南雄游客特征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757334" y="1136612"/>
            <a:ext cx="10515600" cy="1453631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    来</a:t>
            </a:r>
            <a:r>
              <a:rPr lang="zh-CN" altLang="en-US" dirty="0"/>
              <a:t>南雄游客</a:t>
            </a:r>
            <a:r>
              <a:rPr lang="en-US" altLang="zh-CN" dirty="0" smtClean="0"/>
              <a:t>62%</a:t>
            </a:r>
            <a:r>
              <a:rPr lang="zh-CN" altLang="en-US" dirty="0"/>
              <a:t>为男性、</a:t>
            </a:r>
            <a:r>
              <a:rPr lang="en-US" altLang="zh-CN" dirty="0" smtClean="0"/>
              <a:t>38%</a:t>
            </a:r>
            <a:r>
              <a:rPr lang="zh-CN" altLang="en-US" dirty="0"/>
              <a:t>为女性；游客年龄分布特征是</a:t>
            </a:r>
            <a:r>
              <a:rPr lang="en-US" altLang="zh-CN" dirty="0"/>
              <a:t>:14</a:t>
            </a:r>
            <a:r>
              <a:rPr lang="zh-CN" altLang="en-US" dirty="0"/>
              <a:t>岁及以下的少年占</a:t>
            </a:r>
            <a:r>
              <a:rPr lang="en-US" altLang="zh-CN" dirty="0" smtClean="0"/>
              <a:t>7.4%</a:t>
            </a:r>
            <a:r>
              <a:rPr lang="zh-CN" altLang="en-US" dirty="0"/>
              <a:t>，</a:t>
            </a:r>
            <a:r>
              <a:rPr lang="en-US" altLang="zh-CN" dirty="0"/>
              <a:t>15-24</a:t>
            </a:r>
            <a:r>
              <a:rPr lang="zh-CN" altLang="en-US" dirty="0"/>
              <a:t>岁青年</a:t>
            </a:r>
            <a:r>
              <a:rPr lang="zh-CN" altLang="en-US" dirty="0" smtClean="0"/>
              <a:t>占</a:t>
            </a:r>
            <a:r>
              <a:rPr lang="en-US" altLang="zh-CN" dirty="0" smtClean="0"/>
              <a:t>19.8%</a:t>
            </a:r>
            <a:r>
              <a:rPr lang="zh-CN" altLang="en-US" dirty="0"/>
              <a:t>，</a:t>
            </a:r>
            <a:r>
              <a:rPr lang="en-US" altLang="zh-CN" dirty="0"/>
              <a:t>25-44</a:t>
            </a:r>
            <a:r>
              <a:rPr lang="zh-CN" altLang="en-US" dirty="0"/>
              <a:t>岁的壮盛年占</a:t>
            </a:r>
            <a:r>
              <a:rPr lang="en-US" altLang="zh-CN" dirty="0" smtClean="0"/>
              <a:t>36.6%</a:t>
            </a:r>
            <a:r>
              <a:rPr lang="zh-CN" altLang="en-US" dirty="0"/>
              <a:t>，</a:t>
            </a:r>
            <a:r>
              <a:rPr lang="en-US" altLang="zh-CN" dirty="0"/>
              <a:t>45-64</a:t>
            </a:r>
            <a:r>
              <a:rPr lang="zh-CN" altLang="en-US" dirty="0"/>
              <a:t>岁的中年占</a:t>
            </a:r>
            <a:r>
              <a:rPr lang="en-US" altLang="zh-CN" dirty="0" smtClean="0"/>
              <a:t>26.3%</a:t>
            </a:r>
            <a:r>
              <a:rPr lang="zh-CN" altLang="en-US" dirty="0"/>
              <a:t>，</a:t>
            </a:r>
            <a:r>
              <a:rPr lang="en-US" altLang="zh-CN" dirty="0"/>
              <a:t>65</a:t>
            </a:r>
            <a:r>
              <a:rPr lang="zh-CN" altLang="en-US" dirty="0"/>
              <a:t>岁及以上的老年</a:t>
            </a:r>
            <a:r>
              <a:rPr lang="zh-CN" altLang="en-US" dirty="0" smtClean="0"/>
              <a:t>占</a:t>
            </a:r>
            <a:r>
              <a:rPr lang="en-US" altLang="zh-CN" dirty="0" smtClean="0"/>
              <a:t>10.0%</a:t>
            </a:r>
            <a:r>
              <a:rPr lang="zh-CN" altLang="en-US" dirty="0"/>
              <a:t>；游客以壮盛年为主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/>
          <p:cNvGraphicFramePr/>
          <p:nvPr/>
        </p:nvGraphicFramePr>
        <p:xfrm>
          <a:off x="5502748" y="1851183"/>
          <a:ext cx="5632175" cy="36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来南雄游客停留天数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01558" y="1648766"/>
            <a:ext cx="3851558" cy="412522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 smtClean="0"/>
              <a:t>    来</a:t>
            </a:r>
            <a:r>
              <a:rPr lang="zh-CN" altLang="en-US" dirty="0"/>
              <a:t>南雄游客停留天数总体分布情况是：停留</a:t>
            </a:r>
            <a:r>
              <a:rPr lang="en-US" altLang="zh-CN" dirty="0"/>
              <a:t>1</a:t>
            </a:r>
            <a:r>
              <a:rPr lang="zh-CN" altLang="en-US" dirty="0"/>
              <a:t>天占</a:t>
            </a:r>
            <a:r>
              <a:rPr lang="en-US" altLang="zh-CN" dirty="0" smtClean="0"/>
              <a:t>33.0%</a:t>
            </a:r>
            <a:r>
              <a:rPr lang="zh-CN" altLang="en-US" dirty="0"/>
              <a:t>，停留</a:t>
            </a:r>
            <a:r>
              <a:rPr lang="en-US" altLang="zh-CN" dirty="0"/>
              <a:t>2</a:t>
            </a:r>
            <a:r>
              <a:rPr lang="zh-CN" altLang="en-US" dirty="0"/>
              <a:t>天占</a:t>
            </a:r>
            <a:r>
              <a:rPr lang="en-US" altLang="zh-CN" dirty="0" smtClean="0"/>
              <a:t>13.1%</a:t>
            </a:r>
            <a:r>
              <a:rPr lang="zh-CN" altLang="en-US" dirty="0"/>
              <a:t>，停留</a:t>
            </a:r>
            <a:r>
              <a:rPr lang="en-US" altLang="zh-CN" dirty="0"/>
              <a:t>3</a:t>
            </a:r>
            <a:r>
              <a:rPr lang="zh-CN" altLang="en-US" dirty="0"/>
              <a:t>天</a:t>
            </a:r>
            <a:r>
              <a:rPr lang="zh-CN" altLang="en-US" dirty="0" smtClean="0"/>
              <a:t>占</a:t>
            </a:r>
            <a:r>
              <a:rPr lang="en-US" altLang="zh-CN" dirty="0" smtClean="0"/>
              <a:t>9.6%</a:t>
            </a:r>
            <a:r>
              <a:rPr lang="zh-CN" altLang="en-US" dirty="0"/>
              <a:t>，停留</a:t>
            </a:r>
            <a:r>
              <a:rPr lang="en-US" altLang="zh-CN" dirty="0"/>
              <a:t>4-6</a:t>
            </a:r>
            <a:r>
              <a:rPr lang="zh-CN" altLang="en-US" dirty="0"/>
              <a:t>天占</a:t>
            </a:r>
            <a:r>
              <a:rPr lang="en-US" altLang="zh-CN" dirty="0" smtClean="0"/>
              <a:t>15.7%</a:t>
            </a:r>
            <a:r>
              <a:rPr lang="zh-CN" altLang="en-US" dirty="0"/>
              <a:t>，停留</a:t>
            </a:r>
            <a:r>
              <a:rPr lang="en-US" altLang="zh-CN" dirty="0"/>
              <a:t>7-15</a:t>
            </a:r>
            <a:r>
              <a:rPr lang="zh-CN" altLang="en-US" dirty="0"/>
              <a:t>天占</a:t>
            </a:r>
            <a:r>
              <a:rPr lang="en-US" altLang="zh-CN" dirty="0" smtClean="0"/>
              <a:t>16.1%</a:t>
            </a:r>
            <a:r>
              <a:rPr lang="zh-CN" altLang="en-US" dirty="0"/>
              <a:t>，</a:t>
            </a:r>
            <a:r>
              <a:rPr lang="en-US" altLang="zh-CN" dirty="0"/>
              <a:t>15</a:t>
            </a:r>
            <a:r>
              <a:rPr lang="zh-CN" altLang="en-US" dirty="0"/>
              <a:t>天以上</a:t>
            </a:r>
            <a:r>
              <a:rPr lang="zh-CN" altLang="en-US" dirty="0" smtClean="0"/>
              <a:t>占</a:t>
            </a:r>
            <a:r>
              <a:rPr lang="en-US" altLang="zh-CN" dirty="0" smtClean="0"/>
              <a:t>12.5%</a:t>
            </a:r>
            <a:r>
              <a:rPr lang="zh-CN" altLang="en-US" dirty="0" smtClean="0"/>
              <a:t>。游客</a:t>
            </a:r>
            <a:r>
              <a:rPr lang="zh-CN" altLang="en-US" dirty="0"/>
              <a:t>以</a:t>
            </a:r>
            <a:r>
              <a:rPr lang="en-US" altLang="zh-CN" dirty="0"/>
              <a:t>1-3</a:t>
            </a:r>
            <a:r>
              <a:rPr lang="zh-CN" altLang="en-US" dirty="0"/>
              <a:t>天的短期旅游为主，共占</a:t>
            </a:r>
            <a:r>
              <a:rPr lang="en-US" altLang="zh-CN" dirty="0" smtClean="0"/>
              <a:t>55.7%</a:t>
            </a:r>
            <a:r>
              <a:rPr lang="zh-CN" altLang="en-US" dirty="0"/>
              <a:t>。</a:t>
            </a:r>
            <a:endParaRPr lang="zh-CN" altLang="en-US" dirty="0"/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/>
          <p:cNvGraphicFramePr/>
          <p:nvPr/>
        </p:nvGraphicFramePr>
        <p:xfrm>
          <a:off x="5556997" y="1481428"/>
          <a:ext cx="5925586" cy="4053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9" name="文本框 9"/>
          <p:cNvSpPr txBox="1"/>
          <p:nvPr/>
        </p:nvSpPr>
        <p:spPr>
          <a:xfrm>
            <a:off x="10028281" y="1751118"/>
            <a:ext cx="1064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05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单 位：万人次</a:t>
            </a:r>
            <a:endParaRPr lang="zh-CN" altLang="en-US" sz="105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南雄景点游客数量</a:t>
            </a:r>
            <a:r>
              <a:rPr lang="zh-CN" altLang="en-US" dirty="0" smtClean="0"/>
              <a:t>分析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01558" y="1243185"/>
            <a:ext cx="4301384" cy="4375949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zh-CN" altLang="en-US" dirty="0" smtClean="0"/>
              <a:t>    各</a:t>
            </a:r>
            <a:r>
              <a:rPr lang="zh-CN" altLang="en-US" dirty="0"/>
              <a:t>主要景点来客人数共计</a:t>
            </a:r>
            <a:r>
              <a:rPr lang="en-US" altLang="zh-CN" dirty="0" smtClean="0"/>
              <a:t>24.2</a:t>
            </a:r>
            <a:r>
              <a:rPr lang="zh-CN" altLang="en-US" dirty="0" smtClean="0"/>
              <a:t>万人次</a:t>
            </a:r>
            <a:r>
              <a:rPr lang="zh-CN" altLang="en-US" dirty="0"/>
              <a:t>，包括珠玑古巷</a:t>
            </a:r>
            <a:r>
              <a:rPr lang="en-US" altLang="zh-CN" dirty="0"/>
              <a:t>10.7</a:t>
            </a:r>
            <a:r>
              <a:rPr lang="zh-CN" altLang="en-US" dirty="0"/>
              <a:t>万人次；梅岭梅关</a:t>
            </a:r>
            <a:r>
              <a:rPr lang="zh-CN" altLang="en-US" dirty="0" smtClean="0"/>
              <a:t>古道</a:t>
            </a:r>
            <a:r>
              <a:rPr lang="en-US" altLang="zh-CN" dirty="0" smtClean="0"/>
              <a:t>4.6</a:t>
            </a:r>
            <a:r>
              <a:rPr lang="zh-CN" altLang="en-US" dirty="0" smtClean="0"/>
              <a:t>万</a:t>
            </a:r>
            <a:r>
              <a:rPr lang="zh-CN" altLang="en-US" dirty="0"/>
              <a:t>人次；主田香草</a:t>
            </a:r>
            <a:r>
              <a:rPr lang="zh-CN" altLang="en-US" dirty="0" smtClean="0"/>
              <a:t>世界</a:t>
            </a:r>
            <a:r>
              <a:rPr lang="en-US" altLang="zh-CN" dirty="0" smtClean="0"/>
              <a:t>3.5</a:t>
            </a:r>
            <a:r>
              <a:rPr lang="zh-CN" altLang="en-US" dirty="0" smtClean="0"/>
              <a:t>万</a:t>
            </a:r>
            <a:r>
              <a:rPr lang="zh-CN" altLang="en-US" dirty="0"/>
              <a:t>人次；邓坊泉水谷漂流</a:t>
            </a:r>
            <a:r>
              <a:rPr lang="en-US" altLang="zh-CN" dirty="0" smtClean="0"/>
              <a:t>2.0</a:t>
            </a:r>
            <a:r>
              <a:rPr lang="zh-CN" altLang="en-US" dirty="0" smtClean="0"/>
              <a:t>万</a:t>
            </a:r>
            <a:r>
              <a:rPr lang="zh-CN" altLang="en-US" dirty="0"/>
              <a:t>人次；梅岭钟鼓</a:t>
            </a:r>
            <a:r>
              <a:rPr lang="zh-CN" altLang="en-US" dirty="0" smtClean="0"/>
              <a:t>岩</a:t>
            </a:r>
            <a:r>
              <a:rPr lang="en-US" altLang="zh-CN" dirty="0" smtClean="0"/>
              <a:t>1.5</a:t>
            </a:r>
            <a:r>
              <a:rPr lang="zh-CN" altLang="en-US" dirty="0" smtClean="0"/>
              <a:t>万</a:t>
            </a:r>
            <a:r>
              <a:rPr lang="zh-CN" altLang="en-US" dirty="0"/>
              <a:t>人次；坪田千年银杏</a:t>
            </a:r>
            <a:r>
              <a:rPr lang="en-US" altLang="zh-CN" dirty="0" smtClean="0"/>
              <a:t>1.0</a:t>
            </a:r>
            <a:r>
              <a:rPr lang="zh-CN" altLang="en-US" dirty="0" smtClean="0"/>
              <a:t>万</a:t>
            </a:r>
            <a:r>
              <a:rPr lang="zh-CN" altLang="en-US" dirty="0"/>
              <a:t>人次；帽子峰森林公园</a:t>
            </a:r>
            <a:r>
              <a:rPr lang="en-US" altLang="zh-CN" dirty="0"/>
              <a:t>0.9</a:t>
            </a:r>
            <a:r>
              <a:rPr lang="zh-CN" altLang="en-US" dirty="0"/>
              <a:t>万人次。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A2578-CEE7-4A4D-896D-41005AAF2A36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7" name="文本框 3"/>
          <p:cNvSpPr txBox="1">
            <a:spLocks noChangeArrowheads="1"/>
          </p:cNvSpPr>
          <p:nvPr/>
        </p:nvSpPr>
        <p:spPr bwMode="auto">
          <a:xfrm>
            <a:off x="1156805" y="3097282"/>
            <a:ext cx="2651125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9"/>
          <p:cNvCxnSpPr>
            <a:cxnSpLocks noChangeShapeType="1"/>
          </p:cNvCxnSpPr>
          <p:nvPr/>
        </p:nvCxnSpPr>
        <p:spPr bwMode="auto">
          <a:xfrm flipH="1">
            <a:off x="3037992" y="1635195"/>
            <a:ext cx="461962" cy="1030287"/>
          </a:xfrm>
          <a:prstGeom prst="line">
            <a:avLst/>
          </a:prstGeom>
          <a:noFill/>
          <a:ln w="6350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椭圆 11"/>
          <p:cNvSpPr>
            <a:spLocks noChangeArrowheads="1"/>
          </p:cNvSpPr>
          <p:nvPr/>
        </p:nvSpPr>
        <p:spPr bwMode="auto">
          <a:xfrm>
            <a:off x="3014179" y="2648020"/>
            <a:ext cx="44450" cy="46037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文本框 12"/>
          <p:cNvSpPr txBox="1">
            <a:spLocks noChangeArrowheads="1"/>
          </p:cNvSpPr>
          <p:nvPr/>
        </p:nvSpPr>
        <p:spPr bwMode="auto">
          <a:xfrm>
            <a:off x="3058629" y="2314645"/>
            <a:ext cx="27987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游客总体分析</a:t>
            </a:r>
            <a:endParaRPr lang="zh-CN" altLang="en-US" sz="24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22"/>
          <p:cNvSpPr txBox="1">
            <a:spLocks noChangeArrowheads="1"/>
          </p:cNvSpPr>
          <p:nvPr/>
        </p:nvSpPr>
        <p:spPr bwMode="auto">
          <a:xfrm>
            <a:off x="1156805" y="1748141"/>
            <a:ext cx="2652712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b="1" dirty="0">
                <a:solidFill>
                  <a:srgbClr val="D984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26"/>
          <p:cNvCxnSpPr>
            <a:cxnSpLocks noChangeShapeType="1"/>
          </p:cNvCxnSpPr>
          <p:nvPr/>
        </p:nvCxnSpPr>
        <p:spPr bwMode="auto">
          <a:xfrm flipH="1">
            <a:off x="3003067" y="3125857"/>
            <a:ext cx="461962" cy="1030288"/>
          </a:xfrm>
          <a:prstGeom prst="line">
            <a:avLst/>
          </a:prstGeom>
          <a:noFill/>
          <a:ln w="6350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椭圆 27"/>
          <p:cNvSpPr>
            <a:spLocks noChangeArrowheads="1"/>
          </p:cNvSpPr>
          <p:nvPr/>
        </p:nvSpPr>
        <p:spPr bwMode="auto">
          <a:xfrm>
            <a:off x="2977667" y="4138682"/>
            <a:ext cx="46037" cy="46038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文本框 29"/>
          <p:cNvSpPr txBox="1">
            <a:spLocks noChangeArrowheads="1"/>
          </p:cNvSpPr>
          <p:nvPr/>
        </p:nvSpPr>
        <p:spPr bwMode="auto">
          <a:xfrm>
            <a:off x="3023704" y="3805307"/>
            <a:ext cx="279876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省内游客分析</a:t>
            </a:r>
            <a:endParaRPr lang="zh-CN" alt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30"/>
          <p:cNvSpPr txBox="1">
            <a:spLocks noChangeArrowheads="1"/>
          </p:cNvSpPr>
          <p:nvPr/>
        </p:nvSpPr>
        <p:spPr bwMode="auto">
          <a:xfrm>
            <a:off x="1194904" y="4492695"/>
            <a:ext cx="2651125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b="1">
                <a:solidFill>
                  <a:srgbClr val="D984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en-US" altLang="zh-CN" sz="4400" b="1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31"/>
          <p:cNvCxnSpPr>
            <a:cxnSpLocks noChangeShapeType="1"/>
          </p:cNvCxnSpPr>
          <p:nvPr/>
        </p:nvCxnSpPr>
        <p:spPr bwMode="auto">
          <a:xfrm flipH="1">
            <a:off x="3037992" y="4575245"/>
            <a:ext cx="461962" cy="1030287"/>
          </a:xfrm>
          <a:prstGeom prst="line">
            <a:avLst/>
          </a:prstGeom>
          <a:noFill/>
          <a:ln w="6350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" name="椭圆 32"/>
          <p:cNvSpPr>
            <a:spLocks noChangeArrowheads="1"/>
          </p:cNvSpPr>
          <p:nvPr/>
        </p:nvSpPr>
        <p:spPr bwMode="auto">
          <a:xfrm>
            <a:off x="3014179" y="5588070"/>
            <a:ext cx="44450" cy="46037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" name="文本框 33"/>
          <p:cNvSpPr txBox="1">
            <a:spLocks noChangeArrowheads="1"/>
          </p:cNvSpPr>
          <p:nvPr/>
        </p:nvSpPr>
        <p:spPr bwMode="auto">
          <a:xfrm>
            <a:off x="3058629" y="5254695"/>
            <a:ext cx="27987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省外游客分析</a:t>
            </a:r>
            <a:endParaRPr lang="zh-CN" altLang="en-US" sz="24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省内游客来源地市</a:t>
            </a:r>
            <a:r>
              <a:rPr lang="zh-CN" altLang="en-US" dirty="0" smtClean="0"/>
              <a:t>分布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6711168" y="1068715"/>
            <a:ext cx="4987182" cy="1583865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    2018</a:t>
            </a:r>
            <a:r>
              <a:rPr lang="zh-CN" altLang="en-US" dirty="0" smtClean="0"/>
              <a:t>年</a:t>
            </a:r>
            <a:r>
              <a:rPr lang="en-US" altLang="zh-CN" dirty="0"/>
              <a:t>6</a:t>
            </a:r>
            <a:r>
              <a:rPr lang="zh-CN" altLang="en-US" dirty="0" smtClean="0"/>
              <a:t>月</a:t>
            </a:r>
            <a:r>
              <a:rPr lang="zh-CN" altLang="en-US" dirty="0"/>
              <a:t>来南雄的省内游客主要来自以下</a:t>
            </a:r>
            <a:r>
              <a:rPr lang="en-US" altLang="zh-CN" dirty="0"/>
              <a:t>10</a:t>
            </a:r>
            <a:r>
              <a:rPr lang="zh-CN" altLang="en-US" dirty="0"/>
              <a:t>个城市，共占游客总数的</a:t>
            </a:r>
            <a:r>
              <a:rPr lang="en-US" altLang="zh-CN" dirty="0" smtClean="0">
                <a:solidFill>
                  <a:srgbClr val="C00000"/>
                </a:solidFill>
              </a:rPr>
              <a:t>98.1%</a:t>
            </a:r>
            <a:r>
              <a:rPr lang="zh-CN" altLang="en-US" dirty="0"/>
              <a:t>，各城市游客占比分布如下</a:t>
            </a:r>
            <a:r>
              <a:rPr lang="zh-CN" altLang="en-US" dirty="0" smtClean="0"/>
              <a:t>：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7300931" y="2579694"/>
            <a:ext cx="235226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韶关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57.3%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广州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20.0%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深圳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7.0%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佛山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7.0%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5.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东莞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2.9%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6.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中山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1.3%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7.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珠海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0.8%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8.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江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门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0.7%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9.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惠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州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0.6%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10.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清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远	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0.5%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745" y="1334770"/>
            <a:ext cx="5813425" cy="38404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2403</Words>
  <Application>WPS 演示</Application>
  <PresentationFormat>宽屏</PresentationFormat>
  <Paragraphs>187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Arial</vt:lpstr>
      <vt:lpstr>宋体</vt:lpstr>
      <vt:lpstr>Wingdings</vt:lpstr>
      <vt:lpstr>黑体</vt:lpstr>
      <vt:lpstr>Calibri</vt:lpstr>
      <vt:lpstr>微软雅黑</vt:lpstr>
      <vt:lpstr>Lao UI</vt:lpstr>
      <vt:lpstr>华文彩云</vt:lpstr>
      <vt:lpstr>Arial Unicode MS</vt:lpstr>
      <vt:lpstr>Calibri Light</vt:lpstr>
      <vt:lpstr>Segoe WP Light</vt:lpstr>
      <vt:lpstr>Office 主题</vt:lpstr>
      <vt:lpstr>PowerPoint 演示文稿</vt:lpstr>
      <vt:lpstr>目录</vt:lpstr>
      <vt:lpstr>每日游客数量及走势</vt:lpstr>
      <vt:lpstr>来南雄游客交通工具分析</vt:lpstr>
      <vt:lpstr>来南雄游客特征分析</vt:lpstr>
      <vt:lpstr>来南雄游客停留天数分析</vt:lpstr>
      <vt:lpstr>南雄景点游客数量分析</vt:lpstr>
      <vt:lpstr>目录</vt:lpstr>
      <vt:lpstr>省内游客来源地市分布</vt:lpstr>
      <vt:lpstr>省内游客交通工具分析</vt:lpstr>
      <vt:lpstr>省内游客特征分析</vt:lpstr>
      <vt:lpstr>省内游客停留天数分析</vt:lpstr>
      <vt:lpstr>省内游客游览景点分析</vt:lpstr>
      <vt:lpstr>目录</vt:lpstr>
      <vt:lpstr>省外游客来源省区分布</vt:lpstr>
      <vt:lpstr>省外游客交通工具分析</vt:lpstr>
      <vt:lpstr>省外游客停留天数分析</vt:lpstr>
      <vt:lpstr>省外游客游览景点分析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MacBook Pro</dc:creator>
  <cp:lastModifiedBy>zhangkai</cp:lastModifiedBy>
  <cp:revision>241</cp:revision>
  <dcterms:created xsi:type="dcterms:W3CDTF">2018-03-13T05:52:00Z</dcterms:created>
  <dcterms:modified xsi:type="dcterms:W3CDTF">2018-07-06T04:17:05Z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